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0" r:id="rId1"/>
  </p:sldMasterIdLst>
  <p:notesMasterIdLst>
    <p:notesMasterId r:id="rId30"/>
  </p:notesMasterIdLst>
  <p:sldIdLst>
    <p:sldId id="257" r:id="rId2"/>
    <p:sldId id="4694" r:id="rId3"/>
    <p:sldId id="270" r:id="rId4"/>
    <p:sldId id="4695" r:id="rId5"/>
    <p:sldId id="4697" r:id="rId6"/>
    <p:sldId id="4698" r:id="rId7"/>
    <p:sldId id="4711" r:id="rId8"/>
    <p:sldId id="4699" r:id="rId9"/>
    <p:sldId id="4700" r:id="rId10"/>
    <p:sldId id="4701" r:id="rId11"/>
    <p:sldId id="4702" r:id="rId12"/>
    <p:sldId id="4703" r:id="rId13"/>
    <p:sldId id="4704" r:id="rId14"/>
    <p:sldId id="4705" r:id="rId15"/>
    <p:sldId id="4706" r:id="rId16"/>
    <p:sldId id="4707" r:id="rId17"/>
    <p:sldId id="4708" r:id="rId18"/>
    <p:sldId id="4709" r:id="rId19"/>
    <p:sldId id="4710" r:id="rId20"/>
    <p:sldId id="4716" r:id="rId21"/>
    <p:sldId id="4690" r:id="rId22"/>
    <p:sldId id="4691" r:id="rId23"/>
    <p:sldId id="4692" r:id="rId24"/>
    <p:sldId id="4712" r:id="rId25"/>
    <p:sldId id="4713" r:id="rId26"/>
    <p:sldId id="4714" r:id="rId27"/>
    <p:sldId id="4715" r:id="rId28"/>
    <p:sldId id="273"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245" autoAdjust="0"/>
    <p:restoredTop sz="94660"/>
  </p:normalViewPr>
  <p:slideViewPr>
    <p:cSldViewPr snapToGrid="0">
      <p:cViewPr varScale="1">
        <p:scale>
          <a:sx n="92" d="100"/>
          <a:sy n="92" d="100"/>
        </p:scale>
        <p:origin x="63"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Calibri Light" panose="020F0302020204030204" pitchFamily="34"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Calibri Light" panose="020F0302020204030204" pitchFamily="34" charset="0"/>
              </a:defRPr>
            </a:lvl1pPr>
          </a:lstStyle>
          <a:p>
            <a:fld id="{5CDF7F7E-F815-4845-9F25-6AA55375E7FC}" type="datetimeFigureOut">
              <a:rPr lang="en-US" smtClean="0"/>
              <a:pPr/>
              <a:t>1/12/2025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Calibri Light" panose="020F030202020403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Calibri Light" panose="020F0302020204030204" pitchFamily="34" charset="0"/>
              </a:defRPr>
            </a:lvl1pPr>
          </a:lstStyle>
          <a:p>
            <a:fld id="{BD503204-0D85-4D43-9361-EE939A533DBE}" type="slidenum">
              <a:rPr lang="en-US" smtClean="0"/>
              <a:pPr/>
              <a:t>‹#›</a:t>
            </a:fld>
            <a:endParaRPr lang="en-US" dirty="0"/>
          </a:p>
        </p:txBody>
      </p:sp>
    </p:spTree>
    <p:extLst>
      <p:ext uri="{BB962C8B-B14F-4D97-AF65-F5344CB8AC3E}">
        <p14:creationId xmlns:p14="http://schemas.microsoft.com/office/powerpoint/2010/main" val="25497094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Calibri Light" panose="020F0302020204030204" pitchFamily="34" charset="0"/>
        <a:ea typeface="+mn-ea"/>
        <a:cs typeface="+mn-cs"/>
      </a:defRPr>
    </a:lvl1pPr>
    <a:lvl2pPr marL="457200" algn="l" defTabSz="914400" rtl="0" eaLnBrk="1" latinLnBrk="0" hangingPunct="1">
      <a:defRPr sz="1200" kern="1200">
        <a:solidFill>
          <a:schemeClr val="tx1"/>
        </a:solidFill>
        <a:latin typeface="Calibri Light" panose="020F0302020204030204" pitchFamily="34" charset="0"/>
        <a:ea typeface="+mn-ea"/>
        <a:cs typeface="+mn-cs"/>
      </a:defRPr>
    </a:lvl2pPr>
    <a:lvl3pPr marL="914400" algn="l" defTabSz="914400" rtl="0" eaLnBrk="1" latinLnBrk="0" hangingPunct="1">
      <a:defRPr sz="1200" kern="1200">
        <a:solidFill>
          <a:schemeClr val="tx1"/>
        </a:solidFill>
        <a:latin typeface="Calibri Light" panose="020F0302020204030204" pitchFamily="34" charset="0"/>
        <a:ea typeface="+mn-ea"/>
        <a:cs typeface="+mn-cs"/>
      </a:defRPr>
    </a:lvl3pPr>
    <a:lvl4pPr marL="1371600" algn="l" defTabSz="914400" rtl="0" eaLnBrk="1" latinLnBrk="0" hangingPunct="1">
      <a:defRPr sz="1200" kern="1200">
        <a:solidFill>
          <a:schemeClr val="tx1"/>
        </a:solidFill>
        <a:latin typeface="Calibri Light" panose="020F0302020204030204" pitchFamily="34" charset="0"/>
        <a:ea typeface="+mn-ea"/>
        <a:cs typeface="+mn-cs"/>
      </a:defRPr>
    </a:lvl4pPr>
    <a:lvl5pPr marL="1828800" algn="l" defTabSz="914400" rtl="0" eaLnBrk="1" latinLnBrk="0" hangingPunct="1">
      <a:defRPr sz="1200" kern="1200">
        <a:solidFill>
          <a:schemeClr val="tx1"/>
        </a:solidFill>
        <a:latin typeface="Calibri Light" panose="020F030202020403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 name="Google Shape;6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29686083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799"/>
            <a:ext cx="8825658" cy="3640667"/>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BE7BA9-91CD-41CC-B7FA-68F96BC9FFCB}" type="datetimeFigureOut">
              <a:rPr lang="en-US" smtClean="0"/>
              <a:t>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3334736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20937091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0"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lumMod val="60000"/>
                    <a:lumOff val="40000"/>
                  </a:schemeClr>
                </a:solidFill>
                <a:latin typeface="Calibri Light" panose="020F0302020204030204" pitchFamily="34" charset="0"/>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Calibri Light" panose="020F0302020204030204" pitchFamily="34" charset="0"/>
                <a:ea typeface="+mj-ea"/>
                <a:cs typeface="+mj-cs"/>
              </a:rPr>
              <a:t>“</a:t>
            </a:r>
          </a:p>
        </p:txBody>
      </p:sp>
      <p:sp>
        <p:nvSpPr>
          <p:cNvPr id="11" name="TextBox 10"/>
          <p:cNvSpPr txBox="1"/>
          <p:nvPr/>
        </p:nvSpPr>
        <p:spPr>
          <a:xfrm>
            <a:off x="9330490" y="2613787"/>
            <a:ext cx="801912" cy="1969770"/>
          </a:xfrm>
          <a:prstGeom prst="rect">
            <a:avLst/>
          </a:prstGeom>
          <a:noFill/>
        </p:spPr>
        <p:txBody>
          <a:bodyPr wrap="square" rtlCol="0">
            <a:spAutoFit/>
          </a:bodyPr>
          <a:lstStyle/>
          <a:p>
            <a:pPr algn="r"/>
            <a:r>
              <a:rPr lang="en-US" sz="12200" b="0" i="0" dirty="0">
                <a:solidFill>
                  <a:schemeClr val="accent1">
                    <a:lumMod val="60000"/>
                    <a:lumOff val="40000"/>
                  </a:schemeClr>
                </a:solidFill>
                <a:latin typeface="Calibri Light" panose="020F0302020204030204" pitchFamily="34" charset="0"/>
                <a:ea typeface="+mj-ea"/>
                <a:cs typeface="+mj-cs"/>
              </a:rPr>
              <a:t>”</a:t>
            </a:r>
          </a:p>
        </p:txBody>
      </p:sp>
    </p:spTree>
    <p:extLst>
      <p:ext uri="{BB962C8B-B14F-4D97-AF65-F5344CB8AC3E}">
        <p14:creationId xmlns:p14="http://schemas.microsoft.com/office/powerpoint/2010/main" val="1709405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59"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38924558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11224605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144141426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3786557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155635587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p:cSld name="1_Blank">
    <p:spTree>
      <p:nvGrpSpPr>
        <p:cNvPr id="1" name="Shape 16"/>
        <p:cNvGrpSpPr/>
        <p:nvPr/>
      </p:nvGrpSpPr>
      <p:grpSpPr>
        <a:xfrm>
          <a:off x="0" y="0"/>
          <a:ext cx="0" cy="0"/>
          <a:chOff x="0" y="0"/>
          <a:chExt cx="0" cy="0"/>
        </a:xfrm>
      </p:grpSpPr>
      <p:sp>
        <p:nvSpPr>
          <p:cNvPr id="17" name="Google Shape;17;p6"/>
          <p:cNvSpPr txBox="1">
            <a:spLocks noGrp="1"/>
          </p:cNvSpPr>
          <p:nvPr>
            <p:ph type="title"/>
          </p:nvPr>
        </p:nvSpPr>
        <p:spPr>
          <a:xfrm>
            <a:off x="304800" y="183092"/>
            <a:ext cx="5486400" cy="762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atin typeface="Calibri Light" panose="020F0302020204030204" pitchFamily="34" charset="0"/>
                <a:cs typeface="Calibri Light" panose="020F0302020204030204" pitchFamily="34" charset="0"/>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Tree>
    <p:extLst>
      <p:ext uri="{BB962C8B-B14F-4D97-AF65-F5344CB8AC3E}">
        <p14:creationId xmlns:p14="http://schemas.microsoft.com/office/powerpoint/2010/main" val="32945049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222228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3220390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2BE7BA9-91CD-41CC-B7FA-68F96BC9FFCB}" type="datetimeFigureOut">
              <a:rPr lang="en-US" smtClean="0"/>
              <a:t>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1334235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2BE7BA9-91CD-41CC-B7FA-68F96BC9FFCB}" type="datetimeFigureOut">
              <a:rPr lang="en-US" smtClean="0"/>
              <a:t>1/12/2025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549631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2289358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6598913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3"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5" y="3129280"/>
            <a:ext cx="3401062"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D2BE7BA9-91CD-41CC-B7FA-68F96BC9FFCB}" type="datetimeFigureOut">
              <a:rPr lang="en-US" smtClean="0"/>
              <a:t>1/12/2025</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526392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2BE7BA9-91CD-41CC-B7FA-68F96BC9FFCB}" type="datetimeFigureOut">
              <a:rPr lang="en-US" smtClean="0"/>
              <a:t>1/12/2025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28FF577-10E9-484E-8F87-B30A3AFE558A}" type="slidenum">
              <a:rPr lang="en-US" smtClean="0"/>
              <a:t>‹#›</a:t>
            </a:fld>
            <a:endParaRPr lang="en-US"/>
          </a:p>
        </p:txBody>
      </p:sp>
    </p:spTree>
    <p:extLst>
      <p:ext uri="{BB962C8B-B14F-4D97-AF65-F5344CB8AC3E}">
        <p14:creationId xmlns:p14="http://schemas.microsoft.com/office/powerpoint/2010/main" val="13741002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44"/>
          <a:stretch/>
        </p:blipFill>
        <p:spPr>
          <a:xfrm>
            <a:off x="0" y="2669685"/>
            <a:ext cx="4035669" cy="4188315"/>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dirty="0"/>
              <a:t>Click to edit Master title style</a:t>
            </a:r>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latin typeface="Calibri Light" panose="020F0302020204030204" pitchFamily="34" charset="0"/>
              </a:defRPr>
            </a:lvl1pPr>
          </a:lstStyle>
          <a:p>
            <a:fld id="{D2BE7BA9-91CD-41CC-B7FA-68F96BC9FFCB}" type="datetimeFigureOut">
              <a:rPr lang="en-US" smtClean="0"/>
              <a:pPr/>
              <a:t>1/12/2025</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latin typeface="Calibri Light" panose="020F0302020204030204" pitchFamily="34" charset="0"/>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latin typeface="Calibri Light" panose="020F0302020204030204" pitchFamily="34" charset="0"/>
              </a:defRPr>
            </a:lvl1pPr>
          </a:lstStyle>
          <a:p>
            <a:fld id="{028FF577-10E9-484E-8F87-B30A3AFE558A}" type="slidenum">
              <a:rPr lang="en-US" smtClean="0"/>
              <a:pPr/>
              <a:t>‹#›</a:t>
            </a:fld>
            <a:endParaRPr lang="en-US" dirty="0"/>
          </a:p>
        </p:txBody>
      </p:sp>
    </p:spTree>
    <p:extLst>
      <p:ext uri="{BB962C8B-B14F-4D97-AF65-F5344CB8AC3E}">
        <p14:creationId xmlns:p14="http://schemas.microsoft.com/office/powerpoint/2010/main" val="2926321463"/>
      </p:ext>
    </p:extLst>
  </p:cSld>
  <p:clrMap bg1="dk1" tx1="lt1" bg2="dk2" tx2="lt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Lst>
  <p:txStyles>
    <p:titleStyle>
      <a:lvl1pPr algn="l" defTabSz="457200" rtl="0" eaLnBrk="1" latinLnBrk="0" hangingPunct="1">
        <a:spcBef>
          <a:spcPct val="0"/>
        </a:spcBef>
        <a:buNone/>
        <a:defRPr sz="4200" b="0" i="0" kern="1200">
          <a:solidFill>
            <a:schemeClr val="tx2"/>
          </a:solidFill>
          <a:latin typeface="Calibri Light" panose="020F0302020204030204" pitchFamily="34" charset="0"/>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2000" b="0" i="0" kern="1200">
          <a:solidFill>
            <a:schemeClr val="tx1"/>
          </a:solidFill>
          <a:latin typeface="Calibri Light" panose="020F0302020204030204" pitchFamily="34" charset="0"/>
          <a:ea typeface="+mj-ea"/>
          <a:cs typeface="+mj-cs"/>
        </a:defRPr>
      </a:lvl1pPr>
      <a:lvl2pPr marL="742950" indent="-28575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800" b="0" i="0" kern="1200">
          <a:solidFill>
            <a:schemeClr val="tx1"/>
          </a:solidFill>
          <a:latin typeface="Calibri Light" panose="020F0302020204030204" pitchFamily="34" charset="0"/>
          <a:ea typeface="+mj-ea"/>
          <a:cs typeface="+mj-cs"/>
        </a:defRPr>
      </a:lvl2pPr>
      <a:lvl3pPr marL="1143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600" b="0" i="0" kern="1200">
          <a:solidFill>
            <a:schemeClr val="tx1"/>
          </a:solidFill>
          <a:latin typeface="Calibri Light" panose="020F0302020204030204" pitchFamily="34" charset="0"/>
          <a:ea typeface="+mj-ea"/>
          <a:cs typeface="+mj-cs"/>
        </a:defRPr>
      </a:lvl3pPr>
      <a:lvl4pPr marL="1600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Calibri Light" panose="020F0302020204030204" pitchFamily="34" charset="0"/>
          <a:ea typeface="+mj-ea"/>
          <a:cs typeface="+mj-cs"/>
        </a:defRPr>
      </a:lvl4pPr>
      <a:lvl5pPr marL="20574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Calibri Light" panose="020F0302020204030204" pitchFamily="34" charset="0"/>
          <a:ea typeface="+mj-ea"/>
          <a:cs typeface="+mj-cs"/>
        </a:defRPr>
      </a:lvl5pPr>
      <a:lvl6pPr marL="25146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accent1">
            <a:lumMod val="60000"/>
            <a:lumOff val="4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www.jax.org/-/media/jaxweb/files/education-and-learning/tutorials/cbioportal-written-tutorials_clickable.pdf" TargetMode="External"/><Relationship Id="rId2" Type="http://schemas.openxmlformats.org/officeDocument/2006/relationships/hyperlink" Target="https://www.personalizedoncogenomics.org/cbioportal/tutorial.jsp" TargetMode="External"/><Relationship Id="rId1" Type="http://schemas.openxmlformats.org/officeDocument/2006/relationships/slideLayout" Target="../slideLayouts/slideLayout1.xml"/><Relationship Id="rId5" Type="http://schemas.openxmlformats.org/officeDocument/2006/relationships/hyperlink" Target="https://www.ncbi.nlm.nih.gov/clinvar" TargetMode="External"/><Relationship Id="rId4" Type="http://schemas.openxmlformats.org/officeDocument/2006/relationships/hyperlink" Target="https://cancer.sanger.ac.uk/cosmic/help/tutorials"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6" name="Google Shape;66;p1"/>
          <p:cNvSpPr txBox="1"/>
          <p:nvPr/>
        </p:nvSpPr>
        <p:spPr>
          <a:xfrm>
            <a:off x="841664" y="914401"/>
            <a:ext cx="10420696" cy="3283526"/>
          </a:xfrm>
          <a:prstGeom prst="rect">
            <a:avLst/>
          </a:prstGeom>
          <a:noFill/>
          <a:ln>
            <a:noFill/>
          </a:ln>
        </p:spPr>
        <p:txBody>
          <a:bodyPr spcFirstLastPara="1" wrap="square" lIns="28400" tIns="28400" rIns="28400" bIns="28400" anchor="ctr" anchorCtr="0">
            <a:noAutofit/>
          </a:bodyPr>
          <a:lstStyle/>
          <a:p>
            <a:pPr algn="ctr">
              <a:spcBef>
                <a:spcPts val="133"/>
              </a:spcBef>
              <a:buClr>
                <a:schemeClr val="dk1"/>
              </a:buClr>
              <a:buSzPts val="1100"/>
            </a:pPr>
            <a:r>
              <a:rPr lang="en-GB" sz="3600" b="1" dirty="0">
                <a:solidFill>
                  <a:srgbClr val="FFFFFF"/>
                </a:solidFill>
                <a:latin typeface="Calibri Light" panose="020F0302020204030204" pitchFamily="34" charset="0"/>
                <a:ea typeface="Calibri Light" panose="020F0302020204030204" pitchFamily="34" charset="0"/>
                <a:cs typeface="Calibri Light" panose="020F0302020204030204" pitchFamily="34" charset="0"/>
                <a:sym typeface="Times New Roman"/>
              </a:rPr>
              <a:t>INTRODUCTION TO </a:t>
            </a:r>
          </a:p>
          <a:p>
            <a:pPr algn="ctr">
              <a:spcBef>
                <a:spcPts val="133"/>
              </a:spcBef>
              <a:buClr>
                <a:schemeClr val="dk1"/>
              </a:buClr>
              <a:buSzPts val="1100"/>
            </a:pPr>
            <a:r>
              <a:rPr lang="en-GB" sz="6000" b="1" dirty="0">
                <a:latin typeface="Calibri Light" panose="020F0302020204030204" pitchFamily="34" charset="0"/>
                <a:ea typeface="Calibri Light" panose="020F0302020204030204" pitchFamily="34" charset="0"/>
                <a:cs typeface="Calibri Light" panose="020F0302020204030204" pitchFamily="34" charset="0"/>
              </a:rPr>
              <a:t>Inherited Cancer Genetic Counselling, </a:t>
            </a:r>
            <a:r>
              <a:rPr lang="en-GB" sz="6000" b="1" dirty="0" err="1">
                <a:latin typeface="Calibri Light" panose="020F0302020204030204" pitchFamily="34" charset="0"/>
                <a:ea typeface="Calibri Light" panose="020F0302020204030204" pitchFamily="34" charset="0"/>
                <a:cs typeface="Calibri Light" panose="020F0302020204030204" pitchFamily="34" charset="0"/>
              </a:rPr>
              <a:t>cBioportal</a:t>
            </a:r>
            <a:r>
              <a:rPr lang="en-GB" sz="6000" b="1" dirty="0">
                <a:latin typeface="Calibri Light" panose="020F0302020204030204" pitchFamily="34" charset="0"/>
                <a:ea typeface="Calibri Light" panose="020F0302020204030204" pitchFamily="34" charset="0"/>
                <a:cs typeface="Calibri Light" panose="020F0302020204030204" pitchFamily="34" charset="0"/>
              </a:rPr>
              <a:t>, COSMIC and Somatic </a:t>
            </a:r>
            <a:r>
              <a:rPr lang="en-GB" sz="6000" b="1" dirty="0" err="1">
                <a:latin typeface="Calibri Light" panose="020F0302020204030204" pitchFamily="34" charset="0"/>
                <a:ea typeface="Calibri Light" panose="020F0302020204030204" pitchFamily="34" charset="0"/>
                <a:cs typeface="Calibri Light" panose="020F0302020204030204" pitchFamily="34" charset="0"/>
              </a:rPr>
              <a:t>Clinvar</a:t>
            </a:r>
            <a:endParaRPr lang="en-GB" sz="6000" b="1" dirty="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67" name="Google Shape;67;p1"/>
          <p:cNvSpPr txBox="1"/>
          <p:nvPr/>
        </p:nvSpPr>
        <p:spPr>
          <a:xfrm>
            <a:off x="5437414" y="4457608"/>
            <a:ext cx="5459186" cy="1538857"/>
          </a:xfrm>
          <a:prstGeom prst="rect">
            <a:avLst/>
          </a:prstGeom>
          <a:noFill/>
          <a:ln>
            <a:noFill/>
          </a:ln>
        </p:spPr>
        <p:txBody>
          <a:bodyPr spcFirstLastPara="1" wrap="square" lIns="60950" tIns="30467" rIns="60950" bIns="30467" anchor="t" anchorCtr="0">
            <a:spAutoFit/>
          </a:bodyPr>
          <a:lstStyle/>
          <a:p>
            <a:pPr algn="r"/>
            <a:r>
              <a:rPr lang="en-US" sz="2400" b="1" dirty="0">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Jan 11 2025</a:t>
            </a:r>
          </a:p>
          <a:p>
            <a:pPr algn="r"/>
            <a:r>
              <a:rPr lang="en-US" sz="2400" b="1" dirty="0" err="1">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Giảng</a:t>
            </a:r>
            <a:r>
              <a:rPr lang="en-US" sz="2400" b="1" dirty="0">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 </a:t>
            </a:r>
            <a:r>
              <a:rPr lang="en-US" sz="2400" b="1" dirty="0" err="1">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viên</a:t>
            </a:r>
            <a:r>
              <a:rPr lang="en-US" sz="2400" b="1" dirty="0">
                <a:solidFill>
                  <a:schemeClr val="lt1"/>
                </a:solidFill>
                <a:latin typeface="Calibri Light" panose="020F0302020204030204" pitchFamily="34" charset="0"/>
                <a:ea typeface="Calibri Light" panose="020F0302020204030204" pitchFamily="34" charset="0"/>
                <a:cs typeface="Calibri Light" panose="020F0302020204030204" pitchFamily="34" charset="0"/>
                <a:sym typeface="Calibri"/>
              </a:rPr>
              <a:t>: TS. Lưu Phúc Lợi</a:t>
            </a:r>
          </a:p>
          <a:p>
            <a:pPr algn="r"/>
            <a:r>
              <a:rPr lang="en-US" sz="2400" b="1" dirty="0">
                <a:solidFill>
                  <a:schemeClr val="lt1"/>
                </a:solidFill>
                <a:latin typeface="Calibri Light" panose="020F0302020204030204" pitchFamily="34" charset="0"/>
                <a:cs typeface="Calibri Light" panose="020F0302020204030204" pitchFamily="34" charset="0"/>
                <a:sym typeface="Calibri"/>
              </a:rPr>
              <a:t>Email: Luu.p.loi@googlemail.com</a:t>
            </a:r>
          </a:p>
          <a:p>
            <a:pPr algn="r"/>
            <a:r>
              <a:rPr lang="en-US" sz="2400" b="1" dirty="0" err="1">
                <a:solidFill>
                  <a:schemeClr val="lt1"/>
                </a:solidFill>
                <a:latin typeface="Calibri Light" panose="020F0302020204030204" pitchFamily="34" charset="0"/>
                <a:cs typeface="Calibri Light" panose="020F0302020204030204" pitchFamily="34" charset="0"/>
                <a:sym typeface="Calibri"/>
              </a:rPr>
              <a:t>Zalo</a:t>
            </a:r>
            <a:r>
              <a:rPr lang="en-US" sz="2400" b="1" dirty="0">
                <a:solidFill>
                  <a:schemeClr val="lt1"/>
                </a:solidFill>
                <a:latin typeface="Calibri Light" panose="020F0302020204030204" pitchFamily="34" charset="0"/>
                <a:cs typeface="Calibri Light" panose="020F0302020204030204" pitchFamily="34" charset="0"/>
                <a:sym typeface="Calibri"/>
              </a:rPr>
              <a:t>: 0901802182</a:t>
            </a:r>
            <a:endParaRPr sz="1200" dirty="0">
              <a:latin typeface="Calibri Light" panose="020F0302020204030204" pitchFamily="34" charset="0"/>
              <a:cs typeface="Calibri Light" panose="020F030202020403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6" name="Picture 5">
            <a:extLst>
              <a:ext uri="{FF2B5EF4-FFF2-40B4-BE49-F238E27FC236}">
                <a16:creationId xmlns:a16="http://schemas.microsoft.com/office/drawing/2014/main" id="{F6ED43D5-0F33-8903-D624-307237D8FC66}"/>
              </a:ext>
            </a:extLst>
          </p:cNvPr>
          <p:cNvPicPr>
            <a:picLocks noChangeAspect="1"/>
          </p:cNvPicPr>
          <p:nvPr/>
        </p:nvPicPr>
        <p:blipFill>
          <a:blip r:embed="rId2"/>
          <a:stretch>
            <a:fillRect/>
          </a:stretch>
        </p:blipFill>
        <p:spPr>
          <a:xfrm>
            <a:off x="2691246" y="1062627"/>
            <a:ext cx="6605504" cy="5352736"/>
          </a:xfrm>
          <a:prstGeom prst="rect">
            <a:avLst/>
          </a:prstGeom>
        </p:spPr>
      </p:pic>
    </p:spTree>
    <p:extLst>
      <p:ext uri="{BB962C8B-B14F-4D97-AF65-F5344CB8AC3E}">
        <p14:creationId xmlns:p14="http://schemas.microsoft.com/office/powerpoint/2010/main" val="11774996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3" name="Picture 2">
            <a:extLst>
              <a:ext uri="{FF2B5EF4-FFF2-40B4-BE49-F238E27FC236}">
                <a16:creationId xmlns:a16="http://schemas.microsoft.com/office/drawing/2014/main" id="{726B606D-F1F7-05A2-3F27-76C5AC061D89}"/>
              </a:ext>
            </a:extLst>
          </p:cNvPr>
          <p:cNvPicPr>
            <a:picLocks noChangeAspect="1"/>
          </p:cNvPicPr>
          <p:nvPr/>
        </p:nvPicPr>
        <p:blipFill>
          <a:blip r:embed="rId2"/>
          <a:stretch>
            <a:fillRect/>
          </a:stretch>
        </p:blipFill>
        <p:spPr>
          <a:xfrm>
            <a:off x="2732809" y="823067"/>
            <a:ext cx="6845194" cy="5805309"/>
          </a:xfrm>
          <a:prstGeom prst="rect">
            <a:avLst/>
          </a:prstGeom>
        </p:spPr>
      </p:pic>
    </p:spTree>
    <p:extLst>
      <p:ext uri="{BB962C8B-B14F-4D97-AF65-F5344CB8AC3E}">
        <p14:creationId xmlns:p14="http://schemas.microsoft.com/office/powerpoint/2010/main" val="30761867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3" name="Picture 2">
            <a:extLst>
              <a:ext uri="{FF2B5EF4-FFF2-40B4-BE49-F238E27FC236}">
                <a16:creationId xmlns:a16="http://schemas.microsoft.com/office/drawing/2014/main" id="{726B606D-F1F7-05A2-3F27-76C5AC061D89}"/>
              </a:ext>
            </a:extLst>
          </p:cNvPr>
          <p:cNvPicPr>
            <a:picLocks noChangeAspect="1"/>
          </p:cNvPicPr>
          <p:nvPr/>
        </p:nvPicPr>
        <p:blipFill rotWithShape="1">
          <a:blip r:embed="rId2"/>
          <a:srcRect b="90551"/>
          <a:stretch/>
        </p:blipFill>
        <p:spPr>
          <a:xfrm>
            <a:off x="2753591" y="1228313"/>
            <a:ext cx="6845194" cy="548533"/>
          </a:xfrm>
          <a:prstGeom prst="rect">
            <a:avLst/>
          </a:prstGeom>
        </p:spPr>
      </p:pic>
      <p:pic>
        <p:nvPicPr>
          <p:cNvPr id="5" name="Picture 4">
            <a:extLst>
              <a:ext uri="{FF2B5EF4-FFF2-40B4-BE49-F238E27FC236}">
                <a16:creationId xmlns:a16="http://schemas.microsoft.com/office/drawing/2014/main" id="{4A568627-0A41-C993-7073-3F248BCA34BF}"/>
              </a:ext>
            </a:extLst>
          </p:cNvPr>
          <p:cNvPicPr>
            <a:picLocks noChangeAspect="1"/>
          </p:cNvPicPr>
          <p:nvPr/>
        </p:nvPicPr>
        <p:blipFill>
          <a:blip r:embed="rId3"/>
          <a:stretch>
            <a:fillRect/>
          </a:stretch>
        </p:blipFill>
        <p:spPr>
          <a:xfrm>
            <a:off x="2753592" y="1776846"/>
            <a:ext cx="6845194" cy="3658195"/>
          </a:xfrm>
          <a:prstGeom prst="rect">
            <a:avLst/>
          </a:prstGeom>
        </p:spPr>
      </p:pic>
    </p:spTree>
    <p:extLst>
      <p:ext uri="{BB962C8B-B14F-4D97-AF65-F5344CB8AC3E}">
        <p14:creationId xmlns:p14="http://schemas.microsoft.com/office/powerpoint/2010/main" val="12621357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6" name="Picture 5">
            <a:extLst>
              <a:ext uri="{FF2B5EF4-FFF2-40B4-BE49-F238E27FC236}">
                <a16:creationId xmlns:a16="http://schemas.microsoft.com/office/drawing/2014/main" id="{641FDA7E-B70E-BF17-BEA6-0D80922171B2}"/>
              </a:ext>
            </a:extLst>
          </p:cNvPr>
          <p:cNvPicPr>
            <a:picLocks noChangeAspect="1"/>
          </p:cNvPicPr>
          <p:nvPr/>
        </p:nvPicPr>
        <p:blipFill>
          <a:blip r:embed="rId2"/>
          <a:stretch>
            <a:fillRect/>
          </a:stretch>
        </p:blipFill>
        <p:spPr>
          <a:xfrm>
            <a:off x="1710131" y="917169"/>
            <a:ext cx="8771737" cy="5711207"/>
          </a:xfrm>
          <a:prstGeom prst="rect">
            <a:avLst/>
          </a:prstGeom>
        </p:spPr>
      </p:pic>
    </p:spTree>
    <p:extLst>
      <p:ext uri="{BB962C8B-B14F-4D97-AF65-F5344CB8AC3E}">
        <p14:creationId xmlns:p14="http://schemas.microsoft.com/office/powerpoint/2010/main" val="26343331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3" name="Picture 2">
            <a:extLst>
              <a:ext uri="{FF2B5EF4-FFF2-40B4-BE49-F238E27FC236}">
                <a16:creationId xmlns:a16="http://schemas.microsoft.com/office/drawing/2014/main" id="{A13C8274-E34C-4412-7158-8C7A154A75A8}"/>
              </a:ext>
            </a:extLst>
          </p:cNvPr>
          <p:cNvPicPr>
            <a:picLocks noChangeAspect="1"/>
          </p:cNvPicPr>
          <p:nvPr/>
        </p:nvPicPr>
        <p:blipFill>
          <a:blip r:embed="rId2"/>
          <a:stretch>
            <a:fillRect/>
          </a:stretch>
        </p:blipFill>
        <p:spPr>
          <a:xfrm>
            <a:off x="1767905" y="935182"/>
            <a:ext cx="8656189" cy="5408468"/>
          </a:xfrm>
          <a:prstGeom prst="rect">
            <a:avLst/>
          </a:prstGeom>
        </p:spPr>
      </p:pic>
    </p:spTree>
    <p:extLst>
      <p:ext uri="{BB962C8B-B14F-4D97-AF65-F5344CB8AC3E}">
        <p14:creationId xmlns:p14="http://schemas.microsoft.com/office/powerpoint/2010/main" val="7811889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5" name="Picture 4">
            <a:extLst>
              <a:ext uri="{FF2B5EF4-FFF2-40B4-BE49-F238E27FC236}">
                <a16:creationId xmlns:a16="http://schemas.microsoft.com/office/drawing/2014/main" id="{10D9F1A5-0AC5-F9B8-1415-1B97D02CCA74}"/>
              </a:ext>
            </a:extLst>
          </p:cNvPr>
          <p:cNvPicPr>
            <a:picLocks noChangeAspect="1"/>
          </p:cNvPicPr>
          <p:nvPr/>
        </p:nvPicPr>
        <p:blipFill>
          <a:blip r:embed="rId2"/>
          <a:stretch>
            <a:fillRect/>
          </a:stretch>
        </p:blipFill>
        <p:spPr>
          <a:xfrm>
            <a:off x="1585946" y="831272"/>
            <a:ext cx="9248706" cy="5838568"/>
          </a:xfrm>
          <a:prstGeom prst="rect">
            <a:avLst/>
          </a:prstGeom>
        </p:spPr>
      </p:pic>
    </p:spTree>
    <p:extLst>
      <p:ext uri="{BB962C8B-B14F-4D97-AF65-F5344CB8AC3E}">
        <p14:creationId xmlns:p14="http://schemas.microsoft.com/office/powerpoint/2010/main" val="11225218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3" name="Picture 2">
            <a:extLst>
              <a:ext uri="{FF2B5EF4-FFF2-40B4-BE49-F238E27FC236}">
                <a16:creationId xmlns:a16="http://schemas.microsoft.com/office/drawing/2014/main" id="{6828C9DB-D10D-B8CD-F530-149F6A129C6C}"/>
              </a:ext>
            </a:extLst>
          </p:cNvPr>
          <p:cNvPicPr>
            <a:picLocks noChangeAspect="1"/>
          </p:cNvPicPr>
          <p:nvPr/>
        </p:nvPicPr>
        <p:blipFill>
          <a:blip r:embed="rId2"/>
          <a:stretch>
            <a:fillRect/>
          </a:stretch>
        </p:blipFill>
        <p:spPr>
          <a:xfrm>
            <a:off x="2243010" y="878030"/>
            <a:ext cx="7910360" cy="5652655"/>
          </a:xfrm>
          <a:prstGeom prst="rect">
            <a:avLst/>
          </a:prstGeom>
        </p:spPr>
      </p:pic>
    </p:spTree>
    <p:extLst>
      <p:ext uri="{BB962C8B-B14F-4D97-AF65-F5344CB8AC3E}">
        <p14:creationId xmlns:p14="http://schemas.microsoft.com/office/powerpoint/2010/main" val="34215230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3200" b="1" dirty="0">
                <a:latin typeface="Calibri Light" panose="020F0302020204030204" pitchFamily="34" charset="0"/>
                <a:ea typeface="Calibri Light" panose="020F0302020204030204" pitchFamily="34" charset="0"/>
                <a:cs typeface="Calibri Light" panose="020F0302020204030204" pitchFamily="34" charset="0"/>
              </a:rPr>
              <a:t>THE PROCESS OF CANCER GENETIC COUNSELING</a:t>
            </a:r>
          </a:p>
        </p:txBody>
      </p:sp>
      <p:sp>
        <p:nvSpPr>
          <p:cNvPr id="5" name="TextBox 4">
            <a:extLst>
              <a:ext uri="{FF2B5EF4-FFF2-40B4-BE49-F238E27FC236}">
                <a16:creationId xmlns:a16="http://schemas.microsoft.com/office/drawing/2014/main" id="{B46E0285-6289-5E2E-D664-37B27D6C4CFF}"/>
              </a:ext>
            </a:extLst>
          </p:cNvPr>
          <p:cNvSpPr txBox="1"/>
          <p:nvPr/>
        </p:nvSpPr>
        <p:spPr>
          <a:xfrm>
            <a:off x="753341" y="1059873"/>
            <a:ext cx="10900064" cy="3785652"/>
          </a:xfrm>
          <a:prstGeom prst="rect">
            <a:avLst/>
          </a:prstGeom>
          <a:noFill/>
        </p:spPr>
        <p:txBody>
          <a:bodyPr wrap="square">
            <a:spAutoFit/>
          </a:bodyPr>
          <a:lstStyle/>
          <a:p>
            <a:pPr marL="285750" indent="-285750" algn="just">
              <a:buFont typeface="Wingdings" panose="05000000000000000000" pitchFamily="2" charset="2"/>
              <a:buChar char="§"/>
            </a:pPr>
            <a:r>
              <a:rPr lang="en-GB" sz="2400" dirty="0">
                <a:latin typeface="Calibri Light" panose="020F0302020204030204" pitchFamily="34" charset="0"/>
              </a:rPr>
              <a:t>Genetic </a:t>
            </a:r>
            <a:r>
              <a:rPr lang="en-GB" sz="2400" dirty="0" err="1">
                <a:latin typeface="Calibri Light" panose="020F0302020204030204" pitchFamily="34" charset="0"/>
              </a:rPr>
              <a:t>counseling</a:t>
            </a:r>
            <a:r>
              <a:rPr lang="en-GB" sz="2400" dirty="0">
                <a:latin typeface="Calibri Light" panose="020F0302020204030204" pitchFamily="34" charset="0"/>
              </a:rPr>
              <a:t> is “the process of helping people understand and adapt to the medical, psychological, and familial implications of genetic contributions to disease” (</a:t>
            </a:r>
            <a:r>
              <a:rPr lang="en-GB" sz="2400" dirty="0" err="1">
                <a:latin typeface="Calibri Light" panose="020F0302020204030204" pitchFamily="34" charset="0"/>
              </a:rPr>
              <a:t>Resta</a:t>
            </a:r>
            <a:r>
              <a:rPr lang="en-GB" sz="2400" dirty="0">
                <a:latin typeface="Calibri Light" panose="020F0302020204030204" pitchFamily="34" charset="0"/>
              </a:rPr>
              <a:t> et al. 2006). </a:t>
            </a:r>
          </a:p>
          <a:p>
            <a:pPr marL="285750" indent="-285750" algn="just">
              <a:buFont typeface="Wingdings" panose="05000000000000000000" pitchFamily="2" charset="2"/>
              <a:buChar char="§"/>
            </a:pPr>
            <a:r>
              <a:rPr lang="en-GB" sz="2400" dirty="0">
                <a:latin typeface="Calibri Light" panose="020F0302020204030204" pitchFamily="34" charset="0"/>
              </a:rPr>
              <a:t>Genetic </a:t>
            </a:r>
            <a:r>
              <a:rPr lang="en-GB" sz="2400" dirty="0" err="1">
                <a:latin typeface="Calibri Light" panose="020F0302020204030204" pitchFamily="34" charset="0"/>
              </a:rPr>
              <a:t>counseling</a:t>
            </a:r>
            <a:r>
              <a:rPr lang="en-GB" sz="2400" dirty="0">
                <a:latin typeface="Calibri Light" panose="020F0302020204030204" pitchFamily="34" charset="0"/>
              </a:rPr>
              <a:t> was proposed as a key component of the cancer risk assessment process in the 1990s (Peters and </a:t>
            </a:r>
            <a:r>
              <a:rPr lang="en-GB" sz="2400" dirty="0" err="1">
                <a:latin typeface="Calibri Light" panose="020F0302020204030204" pitchFamily="34" charset="0"/>
              </a:rPr>
              <a:t>Stopfer</a:t>
            </a:r>
            <a:r>
              <a:rPr lang="en-GB" sz="2400" dirty="0">
                <a:latin typeface="Calibri Light" panose="020F0302020204030204" pitchFamily="34" charset="0"/>
              </a:rPr>
              <a:t> 1996; </a:t>
            </a:r>
            <a:r>
              <a:rPr lang="en-GB" sz="2400" dirty="0" err="1">
                <a:latin typeface="Calibri Light" panose="020F0302020204030204" pitchFamily="34" charset="0"/>
              </a:rPr>
              <a:t>Stopfer</a:t>
            </a:r>
            <a:r>
              <a:rPr lang="en-GB" sz="2400" dirty="0">
                <a:latin typeface="Calibri Light" panose="020F0302020204030204" pitchFamily="34" charset="0"/>
              </a:rPr>
              <a:t> 2000)</a:t>
            </a:r>
          </a:p>
          <a:p>
            <a:pPr marL="285750" indent="-285750" algn="just">
              <a:buFont typeface="Wingdings" panose="05000000000000000000" pitchFamily="2" charset="2"/>
              <a:buChar char="§"/>
            </a:pPr>
            <a:r>
              <a:rPr lang="en-GB" sz="2400" dirty="0">
                <a:latin typeface="Calibri Light" panose="020F0302020204030204" pitchFamily="34" charset="0"/>
              </a:rPr>
              <a:t>Empowering patients to make informed decisions regarding </a:t>
            </a:r>
          </a:p>
          <a:p>
            <a:pPr marL="742950" lvl="1" indent="-285750" algn="just">
              <a:buFont typeface="Arial" panose="020B0604020202020204" pitchFamily="34" charset="0"/>
              <a:buChar char="•"/>
            </a:pPr>
            <a:r>
              <a:rPr lang="en-GB" sz="2400" dirty="0">
                <a:latin typeface="Calibri Light" panose="020F0302020204030204" pitchFamily="34" charset="0"/>
              </a:rPr>
              <a:t>screening, </a:t>
            </a:r>
          </a:p>
          <a:p>
            <a:pPr marL="742950" lvl="1" indent="-285750" algn="just">
              <a:buFont typeface="Arial" panose="020B0604020202020204" pitchFamily="34" charset="0"/>
              <a:buChar char="•"/>
            </a:pPr>
            <a:r>
              <a:rPr lang="en-GB" sz="2400" dirty="0">
                <a:latin typeface="Calibri Light" panose="020F0302020204030204" pitchFamily="34" charset="0"/>
              </a:rPr>
              <a:t>prevention, and </a:t>
            </a:r>
          </a:p>
          <a:p>
            <a:pPr marL="742950" lvl="1" indent="-285750" algn="just">
              <a:buFont typeface="Arial" panose="020B0604020202020204" pitchFamily="34" charset="0"/>
              <a:buChar char="•"/>
            </a:pPr>
            <a:r>
              <a:rPr lang="en-GB" sz="2400" dirty="0">
                <a:latin typeface="Calibri Light" panose="020F0302020204030204" pitchFamily="34" charset="0"/>
              </a:rPr>
              <a:t>genetic testing through provision of pertinent genetic and medical information and </a:t>
            </a:r>
            <a:r>
              <a:rPr lang="en-GB" sz="2400" b="1" dirty="0">
                <a:latin typeface="Calibri Light" panose="020F0302020204030204" pitchFamily="34" charset="0"/>
              </a:rPr>
              <a:t>tailored psychological </a:t>
            </a:r>
            <a:r>
              <a:rPr lang="en-GB" sz="2400" b="1" dirty="0" err="1">
                <a:latin typeface="Calibri Light" panose="020F0302020204030204" pitchFamily="34" charset="0"/>
              </a:rPr>
              <a:t>counseling</a:t>
            </a:r>
            <a:r>
              <a:rPr lang="en-GB" sz="2400" dirty="0">
                <a:latin typeface="Calibri Light" panose="020F0302020204030204" pitchFamily="34" charset="0"/>
              </a:rPr>
              <a:t> remain core goals</a:t>
            </a:r>
          </a:p>
        </p:txBody>
      </p:sp>
    </p:spTree>
    <p:extLst>
      <p:ext uri="{BB962C8B-B14F-4D97-AF65-F5344CB8AC3E}">
        <p14:creationId xmlns:p14="http://schemas.microsoft.com/office/powerpoint/2010/main" val="6518268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3200" b="1" dirty="0">
                <a:latin typeface="Calibri Light" panose="020F0302020204030204" pitchFamily="34" charset="0"/>
                <a:ea typeface="Calibri Light" panose="020F0302020204030204" pitchFamily="34" charset="0"/>
                <a:cs typeface="Calibri Light" panose="020F0302020204030204" pitchFamily="34" charset="0"/>
              </a:rPr>
              <a:t>THE PROCESS OF CANCER GENETIC COUNSELING</a:t>
            </a:r>
          </a:p>
        </p:txBody>
      </p:sp>
      <p:sp>
        <p:nvSpPr>
          <p:cNvPr id="5" name="TextBox 4">
            <a:extLst>
              <a:ext uri="{FF2B5EF4-FFF2-40B4-BE49-F238E27FC236}">
                <a16:creationId xmlns:a16="http://schemas.microsoft.com/office/drawing/2014/main" id="{B46E0285-6289-5E2E-D664-37B27D6C4CFF}"/>
              </a:ext>
            </a:extLst>
          </p:cNvPr>
          <p:cNvSpPr txBox="1"/>
          <p:nvPr/>
        </p:nvSpPr>
        <p:spPr>
          <a:xfrm>
            <a:off x="753341" y="1059873"/>
            <a:ext cx="10900064" cy="4493538"/>
          </a:xfrm>
          <a:prstGeom prst="rect">
            <a:avLst/>
          </a:prstGeom>
          <a:noFill/>
        </p:spPr>
        <p:txBody>
          <a:bodyPr wrap="square">
            <a:spAutoFit/>
          </a:bodyPr>
          <a:lstStyle/>
          <a:p>
            <a:pPr marL="285750" indent="-285750" algn="just">
              <a:buFont typeface="Wingdings" panose="05000000000000000000" pitchFamily="2" charset="2"/>
              <a:buChar char="§"/>
            </a:pPr>
            <a:r>
              <a:rPr lang="en-GB" sz="2200" dirty="0">
                <a:latin typeface="Calibri Light" panose="020F0302020204030204" pitchFamily="34" charset="0"/>
              </a:rPr>
              <a:t>The </a:t>
            </a:r>
            <a:r>
              <a:rPr lang="en-GB" sz="2200" b="1" dirty="0">
                <a:latin typeface="Calibri Light" panose="020F0302020204030204" pitchFamily="34" charset="0"/>
              </a:rPr>
              <a:t>Cancer Genetics Studies Consortium </a:t>
            </a:r>
            <a:r>
              <a:rPr lang="en-GB" sz="2200" dirty="0">
                <a:latin typeface="Calibri Light" panose="020F0302020204030204" pitchFamily="34" charset="0"/>
              </a:rPr>
              <a:t>(CSGC) Task Force was among the first groups in the oncology setting to develop </a:t>
            </a:r>
            <a:r>
              <a:rPr lang="en-GB" sz="2200" b="1" dirty="0">
                <a:latin typeface="Calibri Light" panose="020F0302020204030204" pitchFamily="34" charset="0"/>
              </a:rPr>
              <a:t>consensus guidelines </a:t>
            </a:r>
            <a:r>
              <a:rPr lang="en-GB" sz="2200" dirty="0">
                <a:latin typeface="Calibri Light" panose="020F0302020204030204" pitchFamily="34" charset="0"/>
              </a:rPr>
              <a:t>for the process and content of </a:t>
            </a:r>
            <a:r>
              <a:rPr lang="en-GB" sz="2200" b="1" dirty="0">
                <a:latin typeface="Calibri Light" panose="020F0302020204030204" pitchFamily="34" charset="0"/>
              </a:rPr>
              <a:t>informed consent </a:t>
            </a:r>
            <a:r>
              <a:rPr lang="en-GB" sz="2200" dirty="0">
                <a:latin typeface="Calibri Light" panose="020F0302020204030204" pitchFamily="34" charset="0"/>
              </a:rPr>
              <a:t>(Geller et al. 1997).</a:t>
            </a:r>
          </a:p>
          <a:p>
            <a:pPr marL="285750" indent="-285750" algn="just">
              <a:buFont typeface="Wingdings" panose="05000000000000000000" pitchFamily="2" charset="2"/>
              <a:buChar char="§"/>
            </a:pPr>
            <a:r>
              <a:rPr lang="en-GB" sz="2200" dirty="0">
                <a:latin typeface="Calibri Light" panose="020F0302020204030204" pitchFamily="34" charset="0"/>
              </a:rPr>
              <a:t>This multidisciplinary group first considered why informed consent for genetic testing requires special consideration and acknowledged the following issues: </a:t>
            </a:r>
          </a:p>
          <a:p>
            <a:pPr marL="800100" lvl="1" indent="-342900" algn="just">
              <a:buFont typeface="Arial" panose="020B0604020202020204" pitchFamily="34" charset="0"/>
              <a:buChar char="•"/>
            </a:pPr>
            <a:r>
              <a:rPr lang="en-GB" sz="2200" dirty="0">
                <a:latin typeface="Calibri Light" panose="020F0302020204030204" pitchFamily="34" charset="0"/>
              </a:rPr>
              <a:t>(1) Genetic information affects an entire family, </a:t>
            </a:r>
          </a:p>
          <a:p>
            <a:pPr marL="800100" lvl="1" indent="-342900" algn="just">
              <a:buFont typeface="Arial" panose="020B0604020202020204" pitchFamily="34" charset="0"/>
              <a:buChar char="•"/>
            </a:pPr>
            <a:r>
              <a:rPr lang="en-GB" sz="2200" dirty="0">
                <a:latin typeface="Calibri Light" panose="020F0302020204030204" pitchFamily="34" charset="0"/>
              </a:rPr>
              <a:t>(2) genetic information can present unique challenges for medical professionals as it is probabilistic in nature, and </a:t>
            </a:r>
          </a:p>
          <a:p>
            <a:pPr marL="800100" lvl="1" indent="-342900" algn="just">
              <a:buFont typeface="Arial" panose="020B0604020202020204" pitchFamily="34" charset="0"/>
              <a:buChar char="•"/>
            </a:pPr>
            <a:r>
              <a:rPr lang="en-GB" sz="2200" dirty="0">
                <a:latin typeface="Calibri Light" panose="020F0302020204030204" pitchFamily="34" charset="0"/>
              </a:rPr>
              <a:t>(3) genetic information can lead to the reclassification of patients from healthy to high risk. </a:t>
            </a:r>
          </a:p>
          <a:p>
            <a:pPr marL="285750" indent="-285750" algn="just">
              <a:buFont typeface="Wingdings" panose="05000000000000000000" pitchFamily="2" charset="2"/>
              <a:buChar char="§"/>
            </a:pPr>
            <a:r>
              <a:rPr lang="en-GB" sz="2200" dirty="0">
                <a:latin typeface="Calibri Light" panose="020F0302020204030204" pitchFamily="34" charset="0"/>
              </a:rPr>
              <a:t>At that time, the authors described the primary risks and benefits as psychological and social rather than physical or medical because the efficacy of preventive and therapeutic strategies in PV carriers had not yet been substantiated. </a:t>
            </a:r>
            <a:endParaRPr lang="en-US" sz="2200" dirty="0">
              <a:latin typeface="Calibri Light" panose="020F0302020204030204" pitchFamily="34" charset="0"/>
            </a:endParaRPr>
          </a:p>
        </p:txBody>
      </p:sp>
    </p:spTree>
    <p:extLst>
      <p:ext uri="{BB962C8B-B14F-4D97-AF65-F5344CB8AC3E}">
        <p14:creationId xmlns:p14="http://schemas.microsoft.com/office/powerpoint/2010/main" val="4381852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3200" b="1" dirty="0">
                <a:latin typeface="Calibri Light" panose="020F0302020204030204" pitchFamily="34" charset="0"/>
                <a:ea typeface="Calibri Light" panose="020F0302020204030204" pitchFamily="34" charset="0"/>
                <a:cs typeface="Calibri Light" panose="020F0302020204030204" pitchFamily="34" charset="0"/>
              </a:rPr>
              <a:t>THE PROCESS OF CANCER GENETIC COUNSELING</a:t>
            </a:r>
          </a:p>
        </p:txBody>
      </p:sp>
      <p:sp>
        <p:nvSpPr>
          <p:cNvPr id="5" name="TextBox 4">
            <a:extLst>
              <a:ext uri="{FF2B5EF4-FFF2-40B4-BE49-F238E27FC236}">
                <a16:creationId xmlns:a16="http://schemas.microsoft.com/office/drawing/2014/main" id="{B46E0285-6289-5E2E-D664-37B27D6C4CFF}"/>
              </a:ext>
            </a:extLst>
          </p:cNvPr>
          <p:cNvSpPr txBox="1"/>
          <p:nvPr/>
        </p:nvSpPr>
        <p:spPr>
          <a:xfrm>
            <a:off x="753341" y="1059873"/>
            <a:ext cx="10900064" cy="4493538"/>
          </a:xfrm>
          <a:prstGeom prst="rect">
            <a:avLst/>
          </a:prstGeom>
          <a:noFill/>
        </p:spPr>
        <p:txBody>
          <a:bodyPr wrap="square">
            <a:spAutoFit/>
          </a:bodyPr>
          <a:lstStyle/>
          <a:p>
            <a:pPr marL="285750" indent="-285750" algn="just">
              <a:buFont typeface="Wingdings" panose="05000000000000000000" pitchFamily="2" charset="2"/>
              <a:buChar char="§"/>
            </a:pPr>
            <a:r>
              <a:rPr lang="en-GB" sz="2200" dirty="0">
                <a:latin typeface="Calibri Light" panose="020F0302020204030204" pitchFamily="34" charset="0"/>
              </a:rPr>
              <a:t>The </a:t>
            </a:r>
            <a:r>
              <a:rPr lang="en-GB" sz="2200" b="1" dirty="0">
                <a:latin typeface="Calibri Light" panose="020F0302020204030204" pitchFamily="34" charset="0"/>
              </a:rPr>
              <a:t>Cancer Genetics Studies Consortium </a:t>
            </a:r>
            <a:r>
              <a:rPr lang="en-GB" sz="2200" dirty="0">
                <a:latin typeface="Calibri Light" panose="020F0302020204030204" pitchFamily="34" charset="0"/>
              </a:rPr>
              <a:t>(CSGC) Task Force was among the first groups in the oncology setting to develop </a:t>
            </a:r>
            <a:r>
              <a:rPr lang="en-GB" sz="2200" b="1" dirty="0">
                <a:latin typeface="Calibri Light" panose="020F0302020204030204" pitchFamily="34" charset="0"/>
              </a:rPr>
              <a:t>consensus guidelines </a:t>
            </a:r>
            <a:r>
              <a:rPr lang="en-GB" sz="2200" dirty="0">
                <a:latin typeface="Calibri Light" panose="020F0302020204030204" pitchFamily="34" charset="0"/>
              </a:rPr>
              <a:t>for the process and content of </a:t>
            </a:r>
            <a:r>
              <a:rPr lang="en-GB" sz="2200" b="1" dirty="0">
                <a:latin typeface="Calibri Light" panose="020F0302020204030204" pitchFamily="34" charset="0"/>
              </a:rPr>
              <a:t>informed consent </a:t>
            </a:r>
            <a:r>
              <a:rPr lang="en-GB" sz="2200" dirty="0">
                <a:latin typeface="Calibri Light" panose="020F0302020204030204" pitchFamily="34" charset="0"/>
              </a:rPr>
              <a:t>(Geller et al. 1997).</a:t>
            </a:r>
          </a:p>
          <a:p>
            <a:pPr marL="285750" indent="-285750" algn="just">
              <a:buFont typeface="Wingdings" panose="05000000000000000000" pitchFamily="2" charset="2"/>
              <a:buChar char="§"/>
            </a:pPr>
            <a:r>
              <a:rPr lang="en-GB" sz="2200" dirty="0">
                <a:latin typeface="Calibri Light" panose="020F0302020204030204" pitchFamily="34" charset="0"/>
              </a:rPr>
              <a:t>This multidisciplinary group first considered why informed consent for genetic testing requires special consideration and acknowledged the following issues: </a:t>
            </a:r>
          </a:p>
          <a:p>
            <a:pPr marL="800100" lvl="1" indent="-342900" algn="just">
              <a:buFont typeface="Arial" panose="020B0604020202020204" pitchFamily="34" charset="0"/>
              <a:buChar char="•"/>
            </a:pPr>
            <a:r>
              <a:rPr lang="en-GB" sz="2200" dirty="0">
                <a:latin typeface="Calibri Light" panose="020F0302020204030204" pitchFamily="34" charset="0"/>
              </a:rPr>
              <a:t>(1) Genetic information affects an entire family, </a:t>
            </a:r>
          </a:p>
          <a:p>
            <a:pPr marL="800100" lvl="1" indent="-342900" algn="just">
              <a:buFont typeface="Arial" panose="020B0604020202020204" pitchFamily="34" charset="0"/>
              <a:buChar char="•"/>
            </a:pPr>
            <a:r>
              <a:rPr lang="en-GB" sz="2200" dirty="0">
                <a:latin typeface="Calibri Light" panose="020F0302020204030204" pitchFamily="34" charset="0"/>
              </a:rPr>
              <a:t>(2) genetic information can present unique challenges for medical professionals as it is probabilistic in nature, and </a:t>
            </a:r>
          </a:p>
          <a:p>
            <a:pPr marL="800100" lvl="1" indent="-342900" algn="just">
              <a:buFont typeface="Arial" panose="020B0604020202020204" pitchFamily="34" charset="0"/>
              <a:buChar char="•"/>
            </a:pPr>
            <a:r>
              <a:rPr lang="en-GB" sz="2200" dirty="0">
                <a:latin typeface="Calibri Light" panose="020F0302020204030204" pitchFamily="34" charset="0"/>
              </a:rPr>
              <a:t>(3) genetic information can lead to the reclassification of patients from healthy to high risk. </a:t>
            </a:r>
          </a:p>
          <a:p>
            <a:pPr marL="285750" indent="-285750" algn="just">
              <a:buFont typeface="Wingdings" panose="05000000000000000000" pitchFamily="2" charset="2"/>
              <a:buChar char="§"/>
            </a:pPr>
            <a:r>
              <a:rPr lang="en-GB" sz="2200" dirty="0">
                <a:latin typeface="Calibri Light" panose="020F0302020204030204" pitchFamily="34" charset="0"/>
              </a:rPr>
              <a:t>At that time, the authors described the primary risks and benefits as psychological and social rather than physical or medical because the efficacy of preventive and therapeutic strategies in PV carriers had not yet been substantiated. </a:t>
            </a:r>
            <a:endParaRPr lang="en-US" sz="2200" dirty="0">
              <a:latin typeface="Calibri Light" panose="020F0302020204030204" pitchFamily="34" charset="0"/>
            </a:endParaRPr>
          </a:p>
        </p:txBody>
      </p:sp>
    </p:spTree>
    <p:extLst>
      <p:ext uri="{BB962C8B-B14F-4D97-AF65-F5344CB8AC3E}">
        <p14:creationId xmlns:p14="http://schemas.microsoft.com/office/powerpoint/2010/main" val="13111973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57943" y="401074"/>
            <a:ext cx="10348687" cy="836165"/>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5400" b="1" dirty="0">
                <a:latin typeface="Calibri Light" panose="020F0302020204030204" pitchFamily="34" charset="0"/>
                <a:ea typeface="Calibri Light" panose="020F0302020204030204" pitchFamily="34" charset="0"/>
                <a:cs typeface="Calibri Light" panose="020F0302020204030204" pitchFamily="34" charset="0"/>
              </a:rPr>
              <a:t>Content of Lecture</a:t>
            </a:r>
          </a:p>
        </p:txBody>
      </p:sp>
      <p:sp>
        <p:nvSpPr>
          <p:cNvPr id="5" name="Content Placeholder 2">
            <a:extLst>
              <a:ext uri="{FF2B5EF4-FFF2-40B4-BE49-F238E27FC236}">
                <a16:creationId xmlns:a16="http://schemas.microsoft.com/office/drawing/2014/main" id="{7D102E0B-9F84-E59D-665A-5A742E7E06CD}"/>
              </a:ext>
            </a:extLst>
          </p:cNvPr>
          <p:cNvSpPr txBox="1">
            <a:spLocks/>
          </p:cNvSpPr>
          <p:nvPr/>
        </p:nvSpPr>
        <p:spPr>
          <a:xfrm>
            <a:off x="544204" y="1613647"/>
            <a:ext cx="10762426" cy="442519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lvl="1" algn="just"/>
            <a:r>
              <a:rPr lang="en-GB" sz="3200" b="1" dirty="0">
                <a:latin typeface="Calibri Light" panose="020F0302020204030204" pitchFamily="34" charset="0"/>
                <a:ea typeface="Calibri Light" panose="020F0302020204030204" pitchFamily="34" charset="0"/>
                <a:cs typeface="Calibri Light" panose="020F0302020204030204" pitchFamily="34" charset="0"/>
              </a:rPr>
              <a:t>1. Cancer Genetic Counselling — Current Practice and Future Challenges</a:t>
            </a:r>
          </a:p>
          <a:p>
            <a:pPr lvl="1" algn="just"/>
            <a:r>
              <a:rPr lang="en-GB" sz="3200" b="1" dirty="0">
                <a:latin typeface="Calibri Light" panose="020F0302020204030204" pitchFamily="34" charset="0"/>
                <a:ea typeface="Calibri Light" panose="020F0302020204030204" pitchFamily="34" charset="0"/>
                <a:cs typeface="Calibri Light" panose="020F0302020204030204" pitchFamily="34" charset="0"/>
              </a:rPr>
              <a:t>2. </a:t>
            </a:r>
            <a:r>
              <a:rPr lang="en-GB" sz="3200" b="1" dirty="0" err="1">
                <a:latin typeface="Calibri Light" panose="020F0302020204030204" pitchFamily="34" charset="0"/>
                <a:ea typeface="Calibri Light" panose="020F0302020204030204" pitchFamily="34" charset="0"/>
                <a:cs typeface="Calibri Light" panose="020F0302020204030204" pitchFamily="34" charset="0"/>
              </a:rPr>
              <a:t>cBioportal</a:t>
            </a:r>
            <a:endParaRPr lang="en-GB" sz="3200" b="1" dirty="0">
              <a:latin typeface="Calibri Light" panose="020F0302020204030204" pitchFamily="34" charset="0"/>
              <a:ea typeface="Calibri Light" panose="020F0302020204030204" pitchFamily="34" charset="0"/>
              <a:cs typeface="Calibri Light" panose="020F0302020204030204" pitchFamily="34" charset="0"/>
            </a:endParaRPr>
          </a:p>
          <a:p>
            <a:pPr marL="914400" lvl="1" indent="-457200" algn="l">
              <a:buFont typeface="Wingdings" panose="05000000000000000000" pitchFamily="2" charset="2"/>
              <a:buChar char="§"/>
            </a:pPr>
            <a:r>
              <a:rPr lang="en-GB" sz="2800" b="1" dirty="0">
                <a:latin typeface="Calibri Light" panose="020F0302020204030204" pitchFamily="34" charset="0"/>
                <a:ea typeface="Calibri Light" panose="020F0302020204030204" pitchFamily="34" charset="0"/>
                <a:cs typeface="Calibri Light" panose="020F0302020204030204" pitchFamily="34" charset="0"/>
                <a:hlinkClick r:id="rId2"/>
              </a:rPr>
              <a:t>https://www.personalizedoncogenomics.org/cbioportal/tutorial.jsp</a:t>
            </a:r>
            <a:endParaRPr lang="en-GB" sz="2800" b="1" dirty="0">
              <a:latin typeface="Calibri Light" panose="020F0302020204030204" pitchFamily="34" charset="0"/>
              <a:ea typeface="Calibri Light" panose="020F0302020204030204" pitchFamily="34" charset="0"/>
              <a:cs typeface="Calibri Light" panose="020F0302020204030204" pitchFamily="34" charset="0"/>
            </a:endParaRPr>
          </a:p>
          <a:p>
            <a:pPr marL="914400" lvl="1" indent="-457200" algn="l">
              <a:buFont typeface="Wingdings" panose="05000000000000000000" pitchFamily="2" charset="2"/>
              <a:buChar char="§"/>
            </a:pPr>
            <a:r>
              <a:rPr lang="en-GB" sz="2800" b="1" dirty="0">
                <a:latin typeface="Calibri Light" panose="020F0302020204030204" pitchFamily="34" charset="0"/>
                <a:ea typeface="Calibri Light" panose="020F0302020204030204" pitchFamily="34" charset="0"/>
                <a:cs typeface="Calibri Light" panose="020F0302020204030204" pitchFamily="34" charset="0"/>
                <a:hlinkClick r:id="rId3"/>
              </a:rPr>
              <a:t>https://www.jax.org/-/media/jaxweb/files/education-and-learning/tutorials/cbioportal-written-tutorials_clickable.pdf</a:t>
            </a:r>
            <a:endParaRPr lang="en-GB" sz="2800" b="1" dirty="0">
              <a:latin typeface="Calibri Light" panose="020F0302020204030204" pitchFamily="34" charset="0"/>
              <a:ea typeface="Calibri Light" panose="020F0302020204030204" pitchFamily="34" charset="0"/>
              <a:cs typeface="Calibri Light" panose="020F0302020204030204" pitchFamily="34" charset="0"/>
            </a:endParaRPr>
          </a:p>
          <a:p>
            <a:pPr lvl="1" algn="just"/>
            <a:r>
              <a:rPr lang="en-GB" sz="3200" b="1" dirty="0">
                <a:latin typeface="Calibri Light" panose="020F0302020204030204" pitchFamily="34" charset="0"/>
                <a:ea typeface="Calibri Light" panose="020F0302020204030204" pitchFamily="34" charset="0"/>
                <a:cs typeface="Calibri Light" panose="020F0302020204030204" pitchFamily="34" charset="0"/>
              </a:rPr>
              <a:t>3. COSMIC</a:t>
            </a:r>
          </a:p>
          <a:p>
            <a:pPr marL="914400" lvl="1" indent="-457200" algn="just">
              <a:buFont typeface="Wingdings" panose="05000000000000000000" pitchFamily="2" charset="2"/>
              <a:buChar char="§"/>
            </a:pPr>
            <a:r>
              <a:rPr lang="en-GB" sz="2800" b="1" dirty="0">
                <a:latin typeface="Calibri Light" panose="020F0302020204030204" pitchFamily="34" charset="0"/>
                <a:ea typeface="Calibri Light" panose="020F0302020204030204" pitchFamily="34" charset="0"/>
                <a:cs typeface="Calibri Light" panose="020F0302020204030204" pitchFamily="34" charset="0"/>
                <a:hlinkClick r:id="rId4"/>
              </a:rPr>
              <a:t>https://cancer.sanger.ac.uk/cosmic/help/tutorials</a:t>
            </a:r>
            <a:endParaRPr lang="en-GB" sz="2800" b="1" dirty="0">
              <a:latin typeface="Calibri Light" panose="020F0302020204030204" pitchFamily="34" charset="0"/>
              <a:ea typeface="Calibri Light" panose="020F0302020204030204" pitchFamily="34" charset="0"/>
              <a:cs typeface="Calibri Light" panose="020F0302020204030204" pitchFamily="34" charset="0"/>
            </a:endParaRPr>
          </a:p>
          <a:p>
            <a:pPr lvl="1" algn="just"/>
            <a:r>
              <a:rPr lang="en-GB" sz="3200" b="1" dirty="0">
                <a:latin typeface="Calibri Light" panose="020F0302020204030204" pitchFamily="34" charset="0"/>
                <a:ea typeface="Calibri Light" panose="020F0302020204030204" pitchFamily="34" charset="0"/>
                <a:cs typeface="Calibri Light" panose="020F0302020204030204" pitchFamily="34" charset="0"/>
              </a:rPr>
              <a:t>4. Somatic </a:t>
            </a:r>
            <a:r>
              <a:rPr lang="en-GB" sz="3200" b="1" dirty="0" err="1">
                <a:latin typeface="Calibri Light" panose="020F0302020204030204" pitchFamily="34" charset="0"/>
                <a:ea typeface="Calibri Light" panose="020F0302020204030204" pitchFamily="34" charset="0"/>
                <a:cs typeface="Calibri Light" panose="020F0302020204030204" pitchFamily="34" charset="0"/>
              </a:rPr>
              <a:t>Clinvar</a:t>
            </a:r>
            <a:endParaRPr lang="en-GB" sz="3200" b="1" dirty="0">
              <a:latin typeface="Calibri Light" panose="020F0302020204030204" pitchFamily="34" charset="0"/>
              <a:ea typeface="Calibri Light" panose="020F0302020204030204" pitchFamily="34" charset="0"/>
              <a:cs typeface="Calibri Light" panose="020F0302020204030204" pitchFamily="34" charset="0"/>
            </a:endParaRPr>
          </a:p>
          <a:p>
            <a:pPr marL="914400" lvl="1" indent="-457200" algn="just">
              <a:buFont typeface="Wingdings" panose="05000000000000000000" pitchFamily="2" charset="2"/>
              <a:buChar char="§"/>
            </a:pPr>
            <a:r>
              <a:rPr lang="en-GB" sz="2800" b="1" dirty="0">
                <a:latin typeface="Calibri Light" panose="020F0302020204030204" pitchFamily="34" charset="0"/>
                <a:ea typeface="Calibri Light" panose="020F0302020204030204" pitchFamily="34" charset="0"/>
                <a:cs typeface="Calibri Light" panose="020F0302020204030204" pitchFamily="34" charset="0"/>
                <a:hlinkClick r:id="rId5"/>
              </a:rPr>
              <a:t>https://www.ncbi.nlm.nih.gov/clinvar</a:t>
            </a:r>
            <a:endParaRPr lang="en-GB" sz="2800" b="1" dirty="0">
              <a:latin typeface="Calibri Light" panose="020F0302020204030204" pitchFamily="34" charset="0"/>
              <a:ea typeface="Calibri Light" panose="020F0302020204030204" pitchFamily="34" charset="0"/>
              <a:cs typeface="Calibri Light" panose="020F0302020204030204" pitchFamily="34" charset="0"/>
            </a:endParaRPr>
          </a:p>
          <a:p>
            <a:pPr lvl="1" algn="just"/>
            <a:endParaRPr lang="en-GB" sz="2800" b="1" dirty="0">
              <a:latin typeface="Calibri Light" panose="020F0302020204030204" pitchFamily="34" charset="0"/>
              <a:ea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49031504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21656" y="22962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3200" b="1" dirty="0">
                <a:latin typeface="Calibri Light" panose="020F0302020204030204" pitchFamily="34" charset="0"/>
                <a:ea typeface="Calibri Light" panose="020F0302020204030204" pitchFamily="34" charset="0"/>
                <a:cs typeface="Calibri Light" panose="020F0302020204030204" pitchFamily="34" charset="0"/>
              </a:rPr>
              <a:t>Genetic Testing for Inherited Cancer Risk</a:t>
            </a:r>
          </a:p>
        </p:txBody>
      </p:sp>
      <p:pic>
        <p:nvPicPr>
          <p:cNvPr id="3" name="Picture 2">
            <a:extLst>
              <a:ext uri="{FF2B5EF4-FFF2-40B4-BE49-F238E27FC236}">
                <a16:creationId xmlns:a16="http://schemas.microsoft.com/office/drawing/2014/main" id="{674668B9-BD38-9C94-9F4F-63F78D8D259E}"/>
              </a:ext>
            </a:extLst>
          </p:cNvPr>
          <p:cNvPicPr>
            <a:picLocks noChangeAspect="1"/>
          </p:cNvPicPr>
          <p:nvPr/>
        </p:nvPicPr>
        <p:blipFill>
          <a:blip r:embed="rId2"/>
          <a:stretch>
            <a:fillRect/>
          </a:stretch>
        </p:blipFill>
        <p:spPr>
          <a:xfrm>
            <a:off x="1614401" y="903139"/>
            <a:ext cx="8693381" cy="5456097"/>
          </a:xfrm>
          <a:prstGeom prst="rect">
            <a:avLst/>
          </a:prstGeom>
        </p:spPr>
      </p:pic>
      <p:sp>
        <p:nvSpPr>
          <p:cNvPr id="7" name="TextBox 6">
            <a:extLst>
              <a:ext uri="{FF2B5EF4-FFF2-40B4-BE49-F238E27FC236}">
                <a16:creationId xmlns:a16="http://schemas.microsoft.com/office/drawing/2014/main" id="{A75FBB35-9DCF-A17B-C486-740CC47293BF}"/>
              </a:ext>
            </a:extLst>
          </p:cNvPr>
          <p:cNvSpPr txBox="1"/>
          <p:nvPr/>
        </p:nvSpPr>
        <p:spPr>
          <a:xfrm>
            <a:off x="2970500" y="6489876"/>
            <a:ext cx="8360785" cy="276999"/>
          </a:xfrm>
          <a:prstGeom prst="rect">
            <a:avLst/>
          </a:prstGeom>
          <a:noFill/>
        </p:spPr>
        <p:txBody>
          <a:bodyPr wrap="square">
            <a:spAutoFit/>
          </a:bodyPr>
          <a:lstStyle/>
          <a:p>
            <a:pPr algn="r"/>
            <a:r>
              <a:rPr lang="en-US" sz="1200" dirty="0"/>
              <a:t>https://www.cancer.gov/about-cancer/causes-prevention/genetics/genetic-testing-fact-sheet</a:t>
            </a:r>
          </a:p>
        </p:txBody>
      </p:sp>
    </p:spTree>
    <p:extLst>
      <p:ext uri="{BB962C8B-B14F-4D97-AF65-F5344CB8AC3E}">
        <p14:creationId xmlns:p14="http://schemas.microsoft.com/office/powerpoint/2010/main" val="32273321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25F4-8725-AD40-3AE6-52D82C5343AC}"/>
              </a:ext>
            </a:extLst>
          </p:cNvPr>
          <p:cNvSpPr>
            <a:spLocks noGrp="1"/>
          </p:cNvSpPr>
          <p:nvPr>
            <p:ph type="title"/>
          </p:nvPr>
        </p:nvSpPr>
        <p:spPr>
          <a:xfrm>
            <a:off x="939125" y="223370"/>
            <a:ext cx="9404723" cy="790388"/>
          </a:xfrm>
        </p:spPr>
        <p:txBody>
          <a:bodyPr/>
          <a:lstStyle/>
          <a:p>
            <a:pPr algn="ctr"/>
            <a:r>
              <a:rPr lang="en-US" sz="4400" b="1" dirty="0"/>
              <a:t>cbioportal.org</a:t>
            </a:r>
          </a:p>
        </p:txBody>
      </p:sp>
      <p:pic>
        <p:nvPicPr>
          <p:cNvPr id="7" name="Content Placeholder 6">
            <a:extLst>
              <a:ext uri="{FF2B5EF4-FFF2-40B4-BE49-F238E27FC236}">
                <a16:creationId xmlns:a16="http://schemas.microsoft.com/office/drawing/2014/main" id="{464D17A2-72C9-05A6-5063-9C0A90E035C1}"/>
              </a:ext>
            </a:extLst>
          </p:cNvPr>
          <p:cNvPicPr>
            <a:picLocks noGrp="1" noChangeAspect="1"/>
          </p:cNvPicPr>
          <p:nvPr>
            <p:ph idx="1"/>
          </p:nvPr>
        </p:nvPicPr>
        <p:blipFill>
          <a:blip r:embed="rId2"/>
          <a:stretch>
            <a:fillRect/>
          </a:stretch>
        </p:blipFill>
        <p:spPr>
          <a:xfrm>
            <a:off x="1524000" y="1382900"/>
            <a:ext cx="8819848" cy="4814700"/>
          </a:xfrm>
        </p:spPr>
      </p:pic>
      <p:sp>
        <p:nvSpPr>
          <p:cNvPr id="5" name="TextBox 4">
            <a:extLst>
              <a:ext uri="{FF2B5EF4-FFF2-40B4-BE49-F238E27FC236}">
                <a16:creationId xmlns:a16="http://schemas.microsoft.com/office/drawing/2014/main" id="{D39E2725-B51D-F8CE-CF79-DCBDDD3D9278}"/>
              </a:ext>
            </a:extLst>
          </p:cNvPr>
          <p:cNvSpPr txBox="1"/>
          <p:nvPr/>
        </p:nvSpPr>
        <p:spPr>
          <a:xfrm>
            <a:off x="8683811" y="6405282"/>
            <a:ext cx="3681506" cy="369332"/>
          </a:xfrm>
          <a:prstGeom prst="rect">
            <a:avLst/>
          </a:prstGeom>
          <a:noFill/>
        </p:spPr>
        <p:txBody>
          <a:bodyPr wrap="square">
            <a:spAutoFit/>
          </a:bodyPr>
          <a:lstStyle/>
          <a:p>
            <a:r>
              <a:rPr lang="en-US" dirty="0">
                <a:latin typeface="Calibri Light" panose="020F0302020204030204" pitchFamily="34" charset="0"/>
              </a:rPr>
              <a:t>https://www.cbioportal.org/</a:t>
            </a:r>
          </a:p>
        </p:txBody>
      </p:sp>
    </p:spTree>
    <p:extLst>
      <p:ext uri="{BB962C8B-B14F-4D97-AF65-F5344CB8AC3E}">
        <p14:creationId xmlns:p14="http://schemas.microsoft.com/office/powerpoint/2010/main" val="28770649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25F4-8725-AD40-3AE6-52D82C5343AC}"/>
              </a:ext>
            </a:extLst>
          </p:cNvPr>
          <p:cNvSpPr>
            <a:spLocks noGrp="1"/>
          </p:cNvSpPr>
          <p:nvPr>
            <p:ph type="title"/>
          </p:nvPr>
        </p:nvSpPr>
        <p:spPr>
          <a:xfrm>
            <a:off x="622205" y="265206"/>
            <a:ext cx="9404723" cy="790388"/>
          </a:xfrm>
        </p:spPr>
        <p:txBody>
          <a:bodyPr/>
          <a:lstStyle/>
          <a:p>
            <a:pPr algn="ctr"/>
            <a:r>
              <a:rPr lang="en-US" sz="4400" b="1" dirty="0"/>
              <a:t>Lung cancer: EGFR</a:t>
            </a:r>
          </a:p>
        </p:txBody>
      </p:sp>
      <p:sp>
        <p:nvSpPr>
          <p:cNvPr id="5" name="TextBox 4">
            <a:extLst>
              <a:ext uri="{FF2B5EF4-FFF2-40B4-BE49-F238E27FC236}">
                <a16:creationId xmlns:a16="http://schemas.microsoft.com/office/drawing/2014/main" id="{D39E2725-B51D-F8CE-CF79-DCBDDD3D9278}"/>
              </a:ext>
            </a:extLst>
          </p:cNvPr>
          <p:cNvSpPr txBox="1"/>
          <p:nvPr/>
        </p:nvSpPr>
        <p:spPr>
          <a:xfrm>
            <a:off x="256988" y="6285017"/>
            <a:ext cx="11815482" cy="169277"/>
          </a:xfrm>
          <a:prstGeom prst="rect">
            <a:avLst/>
          </a:prstGeom>
          <a:noFill/>
        </p:spPr>
        <p:txBody>
          <a:bodyPr wrap="square">
            <a:spAutoFit/>
          </a:bodyPr>
          <a:lstStyle/>
          <a:p>
            <a:pPr algn="ctr"/>
            <a:r>
              <a:rPr lang="en-US" sz="500" dirty="0">
                <a:latin typeface="Calibri Light" panose="020F0302020204030204" pitchFamily="34" charset="0"/>
              </a:rPr>
              <a:t>https://www.cbioportal.org/results/oncoprint?cancer_study_list=nsclc_ctdx_msk_2022&amp;Z_SCORE_THRESHOLD=2.0&amp;RPPA_SCORE_THRESHOLD=2.0&amp;profileFilter=mutations%2Cstructural_variants%2Ccna&amp;case_set_id=nsclc_ctdx_msk_2022_cnaseq&amp;gene_list=EGFR&amp;geneset_list=%20&amp;tab_index=tab_visualize&amp;Action=Submit</a:t>
            </a:r>
          </a:p>
        </p:txBody>
      </p:sp>
      <p:pic>
        <p:nvPicPr>
          <p:cNvPr id="8" name="Picture 7">
            <a:extLst>
              <a:ext uri="{FF2B5EF4-FFF2-40B4-BE49-F238E27FC236}">
                <a16:creationId xmlns:a16="http://schemas.microsoft.com/office/drawing/2014/main" id="{91A720B3-91B6-26BB-DE79-4FFF3FD97C7A}"/>
              </a:ext>
            </a:extLst>
          </p:cNvPr>
          <p:cNvPicPr>
            <a:picLocks noChangeAspect="1"/>
          </p:cNvPicPr>
          <p:nvPr/>
        </p:nvPicPr>
        <p:blipFill>
          <a:blip r:embed="rId2"/>
          <a:stretch>
            <a:fillRect/>
          </a:stretch>
        </p:blipFill>
        <p:spPr>
          <a:xfrm>
            <a:off x="0" y="1364579"/>
            <a:ext cx="12192000" cy="4690621"/>
          </a:xfrm>
          <a:prstGeom prst="rect">
            <a:avLst/>
          </a:prstGeom>
        </p:spPr>
      </p:pic>
    </p:spTree>
    <p:extLst>
      <p:ext uri="{BB962C8B-B14F-4D97-AF65-F5344CB8AC3E}">
        <p14:creationId xmlns:p14="http://schemas.microsoft.com/office/powerpoint/2010/main" val="5671521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25F4-8725-AD40-3AE6-52D82C5343AC}"/>
              </a:ext>
            </a:extLst>
          </p:cNvPr>
          <p:cNvSpPr>
            <a:spLocks noGrp="1"/>
          </p:cNvSpPr>
          <p:nvPr>
            <p:ph type="title"/>
          </p:nvPr>
        </p:nvSpPr>
        <p:spPr>
          <a:xfrm>
            <a:off x="1106299" y="326705"/>
            <a:ext cx="9404723" cy="790388"/>
          </a:xfrm>
        </p:spPr>
        <p:txBody>
          <a:bodyPr/>
          <a:lstStyle/>
          <a:p>
            <a:pPr algn="ctr"/>
            <a:r>
              <a:rPr lang="en-US" sz="4400" b="1" dirty="0"/>
              <a:t>Lung cancer: EGFR</a:t>
            </a:r>
          </a:p>
        </p:txBody>
      </p:sp>
      <p:sp>
        <p:nvSpPr>
          <p:cNvPr id="5" name="TextBox 4">
            <a:extLst>
              <a:ext uri="{FF2B5EF4-FFF2-40B4-BE49-F238E27FC236}">
                <a16:creationId xmlns:a16="http://schemas.microsoft.com/office/drawing/2014/main" id="{D39E2725-B51D-F8CE-CF79-DCBDDD3D9278}"/>
              </a:ext>
            </a:extLst>
          </p:cNvPr>
          <p:cNvSpPr txBox="1"/>
          <p:nvPr/>
        </p:nvSpPr>
        <p:spPr>
          <a:xfrm>
            <a:off x="687295" y="6500461"/>
            <a:ext cx="10554447" cy="184666"/>
          </a:xfrm>
          <a:prstGeom prst="rect">
            <a:avLst/>
          </a:prstGeom>
          <a:noFill/>
        </p:spPr>
        <p:txBody>
          <a:bodyPr wrap="square">
            <a:spAutoFit/>
          </a:bodyPr>
          <a:lstStyle/>
          <a:p>
            <a:pPr algn="ctr"/>
            <a:r>
              <a:rPr lang="en-US" sz="600" dirty="0">
                <a:latin typeface="Calibri Light" panose="020F0302020204030204" pitchFamily="34" charset="0"/>
                <a:ea typeface="Calibri Light" panose="020F0302020204030204" pitchFamily="34" charset="0"/>
                <a:cs typeface="Calibri Light" panose="020F0302020204030204" pitchFamily="34" charset="0"/>
              </a:rPr>
              <a:t>https://www.cbioportal.org/results/mutations?cancer_study_list=nsclc_ctdx_msk_2022&amp;Z_SCORE_THRESHOLD=2.0&amp;RPPA_SCORE_THRESHOLD=2.0&amp;profileFilter=mutations%2Cstructural_variants%2Ccna&amp;case_set_id=nsclc_ctdx_msk_2022_cnaseq&amp;gene_list=EGFR&amp;geneset_list=%20&amp;tab_index=tab_visualize&amp;Action=Submit</a:t>
            </a:r>
          </a:p>
        </p:txBody>
      </p:sp>
      <p:pic>
        <p:nvPicPr>
          <p:cNvPr id="4" name="Picture 3">
            <a:extLst>
              <a:ext uri="{FF2B5EF4-FFF2-40B4-BE49-F238E27FC236}">
                <a16:creationId xmlns:a16="http://schemas.microsoft.com/office/drawing/2014/main" id="{8E4F8804-9400-0776-DEB6-7C8BEE7028FE}"/>
              </a:ext>
            </a:extLst>
          </p:cNvPr>
          <p:cNvPicPr>
            <a:picLocks noChangeAspect="1"/>
          </p:cNvPicPr>
          <p:nvPr/>
        </p:nvPicPr>
        <p:blipFill>
          <a:blip r:embed="rId2"/>
          <a:stretch>
            <a:fillRect/>
          </a:stretch>
        </p:blipFill>
        <p:spPr>
          <a:xfrm>
            <a:off x="1600105" y="1324775"/>
            <a:ext cx="8761506" cy="4811326"/>
          </a:xfrm>
          <a:prstGeom prst="rect">
            <a:avLst/>
          </a:prstGeom>
        </p:spPr>
      </p:pic>
    </p:spTree>
    <p:extLst>
      <p:ext uri="{BB962C8B-B14F-4D97-AF65-F5344CB8AC3E}">
        <p14:creationId xmlns:p14="http://schemas.microsoft.com/office/powerpoint/2010/main" val="12283908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25F4-8725-AD40-3AE6-52D82C5343AC}"/>
              </a:ext>
            </a:extLst>
          </p:cNvPr>
          <p:cNvSpPr>
            <a:spLocks noGrp="1"/>
          </p:cNvSpPr>
          <p:nvPr>
            <p:ph type="title"/>
          </p:nvPr>
        </p:nvSpPr>
        <p:spPr>
          <a:xfrm>
            <a:off x="1116690" y="172873"/>
            <a:ext cx="9404723" cy="790388"/>
          </a:xfrm>
        </p:spPr>
        <p:txBody>
          <a:bodyPr/>
          <a:lstStyle/>
          <a:p>
            <a:pPr algn="ctr"/>
            <a:r>
              <a:rPr lang="en-GB" sz="4000" b="1" dirty="0">
                <a:latin typeface="Calibri Light" panose="020F0302020204030204" pitchFamily="34" charset="0"/>
                <a:ea typeface="Calibri Light" panose="020F0302020204030204" pitchFamily="34" charset="0"/>
                <a:cs typeface="Calibri Light" panose="020F0302020204030204" pitchFamily="34" charset="0"/>
              </a:rPr>
              <a:t>COSMIC (https://cancer.sanger.ac.uk/cosmic)</a:t>
            </a:r>
            <a:endParaRPr lang="en-US" sz="4000" b="1" dirty="0"/>
          </a:p>
        </p:txBody>
      </p:sp>
      <p:sp>
        <p:nvSpPr>
          <p:cNvPr id="5" name="TextBox 4">
            <a:extLst>
              <a:ext uri="{FF2B5EF4-FFF2-40B4-BE49-F238E27FC236}">
                <a16:creationId xmlns:a16="http://schemas.microsoft.com/office/drawing/2014/main" id="{D39E2725-B51D-F8CE-CF79-DCBDDD3D9278}"/>
              </a:ext>
            </a:extLst>
          </p:cNvPr>
          <p:cNvSpPr txBox="1"/>
          <p:nvPr/>
        </p:nvSpPr>
        <p:spPr>
          <a:xfrm>
            <a:off x="687295" y="6500461"/>
            <a:ext cx="10554447" cy="230832"/>
          </a:xfrm>
          <a:prstGeom prst="rect">
            <a:avLst/>
          </a:prstGeom>
          <a:noFill/>
        </p:spPr>
        <p:txBody>
          <a:bodyPr wrap="square">
            <a:spAutoFit/>
          </a:bodyPr>
          <a:lstStyle/>
          <a:p>
            <a:pPr algn="ctr"/>
            <a:r>
              <a:rPr lang="en-US" sz="900" dirty="0">
                <a:latin typeface="Calibri Light" panose="020F0302020204030204" pitchFamily="34" charset="0"/>
                <a:ea typeface="Calibri Light" panose="020F0302020204030204" pitchFamily="34" charset="0"/>
                <a:cs typeface="Calibri Light" panose="020F0302020204030204" pitchFamily="34" charset="0"/>
              </a:rPr>
              <a:t>https://cancer.sanger.ac.uk/cosmic</a:t>
            </a:r>
          </a:p>
        </p:txBody>
      </p:sp>
      <p:pic>
        <p:nvPicPr>
          <p:cNvPr id="6" name="Picture 5">
            <a:extLst>
              <a:ext uri="{FF2B5EF4-FFF2-40B4-BE49-F238E27FC236}">
                <a16:creationId xmlns:a16="http://schemas.microsoft.com/office/drawing/2014/main" id="{39DB697A-ECE3-CB00-5617-170B06761DB8}"/>
              </a:ext>
            </a:extLst>
          </p:cNvPr>
          <p:cNvPicPr>
            <a:picLocks noChangeAspect="1"/>
          </p:cNvPicPr>
          <p:nvPr/>
        </p:nvPicPr>
        <p:blipFill>
          <a:blip r:embed="rId2"/>
          <a:stretch>
            <a:fillRect/>
          </a:stretch>
        </p:blipFill>
        <p:spPr>
          <a:xfrm>
            <a:off x="1158586" y="1119576"/>
            <a:ext cx="9798791" cy="5224569"/>
          </a:xfrm>
          <a:prstGeom prst="rect">
            <a:avLst/>
          </a:prstGeom>
        </p:spPr>
      </p:pic>
    </p:spTree>
    <p:extLst>
      <p:ext uri="{BB962C8B-B14F-4D97-AF65-F5344CB8AC3E}">
        <p14:creationId xmlns:p14="http://schemas.microsoft.com/office/powerpoint/2010/main" val="50838034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25F4-8725-AD40-3AE6-52D82C5343AC}"/>
              </a:ext>
            </a:extLst>
          </p:cNvPr>
          <p:cNvSpPr>
            <a:spLocks noGrp="1"/>
          </p:cNvSpPr>
          <p:nvPr>
            <p:ph type="title"/>
          </p:nvPr>
        </p:nvSpPr>
        <p:spPr>
          <a:xfrm>
            <a:off x="1116690" y="172873"/>
            <a:ext cx="9404723" cy="790388"/>
          </a:xfrm>
        </p:spPr>
        <p:txBody>
          <a:bodyPr/>
          <a:lstStyle/>
          <a:p>
            <a:pPr algn="ctr"/>
            <a:r>
              <a:rPr lang="en-GB" sz="4000" b="1" dirty="0" err="1">
                <a:latin typeface="Calibri Light" panose="020F0302020204030204" pitchFamily="34" charset="0"/>
                <a:ea typeface="Calibri Light" panose="020F0302020204030204" pitchFamily="34" charset="0"/>
                <a:cs typeface="Calibri Light" panose="020F0302020204030204" pitchFamily="34" charset="0"/>
              </a:rPr>
              <a:t>Clinvar</a:t>
            </a:r>
            <a:r>
              <a:rPr lang="en-GB" sz="4000" b="1" dirty="0">
                <a:latin typeface="Calibri Light" panose="020F0302020204030204" pitchFamily="34" charset="0"/>
                <a:ea typeface="Calibri Light" panose="020F0302020204030204" pitchFamily="34" charset="0"/>
                <a:cs typeface="Calibri Light" panose="020F0302020204030204" pitchFamily="34" charset="0"/>
              </a:rPr>
              <a:t> (https://www.ncbi.nlm.nih.gov/clinvar)</a:t>
            </a:r>
            <a:endParaRPr lang="en-US" sz="4000" b="1" dirty="0"/>
          </a:p>
        </p:txBody>
      </p:sp>
      <p:pic>
        <p:nvPicPr>
          <p:cNvPr id="1026" name="Picture 2">
            <a:extLst>
              <a:ext uri="{FF2B5EF4-FFF2-40B4-BE49-F238E27FC236}">
                <a16:creationId xmlns:a16="http://schemas.microsoft.com/office/drawing/2014/main" id="{9FCB1501-C541-D451-B3B8-35E1DA3053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9150" y="1395413"/>
            <a:ext cx="10553700" cy="40671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3823965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25F4-8725-AD40-3AE6-52D82C5343AC}"/>
              </a:ext>
            </a:extLst>
          </p:cNvPr>
          <p:cNvSpPr>
            <a:spLocks noGrp="1"/>
          </p:cNvSpPr>
          <p:nvPr>
            <p:ph type="title"/>
          </p:nvPr>
        </p:nvSpPr>
        <p:spPr>
          <a:xfrm>
            <a:off x="1116690" y="172873"/>
            <a:ext cx="9404723" cy="790388"/>
          </a:xfrm>
        </p:spPr>
        <p:txBody>
          <a:bodyPr/>
          <a:lstStyle/>
          <a:p>
            <a:pPr algn="ctr"/>
            <a:r>
              <a:rPr lang="en-GB" sz="4000" b="1" dirty="0" err="1">
                <a:latin typeface="Calibri Light" panose="020F0302020204030204" pitchFamily="34" charset="0"/>
                <a:ea typeface="Calibri Light" panose="020F0302020204030204" pitchFamily="34" charset="0"/>
                <a:cs typeface="Calibri Light" panose="020F0302020204030204" pitchFamily="34" charset="0"/>
              </a:rPr>
              <a:t>Clinvar</a:t>
            </a:r>
            <a:r>
              <a:rPr lang="en-GB" sz="4000" b="1" dirty="0">
                <a:latin typeface="Calibri Light" panose="020F0302020204030204" pitchFamily="34" charset="0"/>
                <a:ea typeface="Calibri Light" panose="020F0302020204030204" pitchFamily="34" charset="0"/>
                <a:cs typeface="Calibri Light" panose="020F0302020204030204" pitchFamily="34" charset="0"/>
              </a:rPr>
              <a:t> (https://www.ncbi.nlm.nih.gov/clinvar)</a:t>
            </a:r>
            <a:endParaRPr lang="en-US" sz="4000" b="1" dirty="0"/>
          </a:p>
        </p:txBody>
      </p:sp>
      <p:pic>
        <p:nvPicPr>
          <p:cNvPr id="4" name="Picture 3">
            <a:extLst>
              <a:ext uri="{FF2B5EF4-FFF2-40B4-BE49-F238E27FC236}">
                <a16:creationId xmlns:a16="http://schemas.microsoft.com/office/drawing/2014/main" id="{0092CD14-189A-710B-1C3E-EEF1E710C3F2}"/>
              </a:ext>
            </a:extLst>
          </p:cNvPr>
          <p:cNvPicPr>
            <a:picLocks noChangeAspect="1"/>
          </p:cNvPicPr>
          <p:nvPr/>
        </p:nvPicPr>
        <p:blipFill>
          <a:blip r:embed="rId2"/>
          <a:stretch>
            <a:fillRect/>
          </a:stretch>
        </p:blipFill>
        <p:spPr>
          <a:xfrm>
            <a:off x="1918781" y="1095168"/>
            <a:ext cx="7990091" cy="5273386"/>
          </a:xfrm>
          <a:prstGeom prst="rect">
            <a:avLst/>
          </a:prstGeom>
        </p:spPr>
      </p:pic>
    </p:spTree>
    <p:extLst>
      <p:ext uri="{BB962C8B-B14F-4D97-AF65-F5344CB8AC3E}">
        <p14:creationId xmlns:p14="http://schemas.microsoft.com/office/powerpoint/2010/main" val="729444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A25F4-8725-AD40-3AE6-52D82C5343AC}"/>
              </a:ext>
            </a:extLst>
          </p:cNvPr>
          <p:cNvSpPr>
            <a:spLocks noGrp="1"/>
          </p:cNvSpPr>
          <p:nvPr>
            <p:ph type="title"/>
          </p:nvPr>
        </p:nvSpPr>
        <p:spPr>
          <a:xfrm>
            <a:off x="1116690" y="172873"/>
            <a:ext cx="9404723" cy="790388"/>
          </a:xfrm>
        </p:spPr>
        <p:txBody>
          <a:bodyPr/>
          <a:lstStyle/>
          <a:p>
            <a:pPr algn="ctr"/>
            <a:r>
              <a:rPr lang="en-GB" sz="4000" b="1" dirty="0" err="1">
                <a:latin typeface="Calibri Light" panose="020F0302020204030204" pitchFamily="34" charset="0"/>
                <a:ea typeface="Calibri Light" panose="020F0302020204030204" pitchFamily="34" charset="0"/>
                <a:cs typeface="Calibri Light" panose="020F0302020204030204" pitchFamily="34" charset="0"/>
              </a:rPr>
              <a:t>Clinvar</a:t>
            </a:r>
            <a:r>
              <a:rPr lang="en-GB" sz="4000" b="1" dirty="0">
                <a:latin typeface="Calibri Light" panose="020F0302020204030204" pitchFamily="34" charset="0"/>
                <a:ea typeface="Calibri Light" panose="020F0302020204030204" pitchFamily="34" charset="0"/>
                <a:cs typeface="Calibri Light" panose="020F0302020204030204" pitchFamily="34" charset="0"/>
              </a:rPr>
              <a:t>: </a:t>
            </a:r>
            <a:r>
              <a:rPr lang="pt-BR" sz="4000" b="1" dirty="0">
                <a:latin typeface="Calibri Light" panose="020F0302020204030204" pitchFamily="34" charset="0"/>
                <a:ea typeface="Calibri Light" panose="020F0302020204030204" pitchFamily="34" charset="0"/>
                <a:cs typeface="Calibri Light" panose="020F0302020204030204" pitchFamily="34" charset="0"/>
              </a:rPr>
              <a:t>NM_000051.4(ATM):c.2921+1G&gt;A</a:t>
            </a:r>
            <a:endParaRPr lang="en-US" sz="4000" b="1" dirty="0"/>
          </a:p>
        </p:txBody>
      </p:sp>
      <p:sp>
        <p:nvSpPr>
          <p:cNvPr id="5" name="TextBox 4">
            <a:extLst>
              <a:ext uri="{FF2B5EF4-FFF2-40B4-BE49-F238E27FC236}">
                <a16:creationId xmlns:a16="http://schemas.microsoft.com/office/drawing/2014/main" id="{D39E2725-B51D-F8CE-CF79-DCBDDD3D9278}"/>
              </a:ext>
            </a:extLst>
          </p:cNvPr>
          <p:cNvSpPr txBox="1"/>
          <p:nvPr/>
        </p:nvSpPr>
        <p:spPr>
          <a:xfrm>
            <a:off x="687295" y="6500461"/>
            <a:ext cx="10554447" cy="230832"/>
          </a:xfrm>
          <a:prstGeom prst="rect">
            <a:avLst/>
          </a:prstGeom>
          <a:noFill/>
        </p:spPr>
        <p:txBody>
          <a:bodyPr wrap="square">
            <a:spAutoFit/>
          </a:bodyPr>
          <a:lstStyle/>
          <a:p>
            <a:pPr algn="ctr"/>
            <a:r>
              <a:rPr lang="en-US" sz="900" dirty="0">
                <a:latin typeface="Calibri Light" panose="020F0302020204030204" pitchFamily="34" charset="0"/>
                <a:ea typeface="Calibri Light" panose="020F0302020204030204" pitchFamily="34" charset="0"/>
                <a:cs typeface="Calibri Light" panose="020F0302020204030204" pitchFamily="34" charset="0"/>
              </a:rPr>
              <a:t>https://www.ncbi.nlm.nih.gov/clinvar/variation/141182/</a:t>
            </a:r>
          </a:p>
        </p:txBody>
      </p:sp>
      <p:pic>
        <p:nvPicPr>
          <p:cNvPr id="6" name="Picture 5">
            <a:extLst>
              <a:ext uri="{FF2B5EF4-FFF2-40B4-BE49-F238E27FC236}">
                <a16:creationId xmlns:a16="http://schemas.microsoft.com/office/drawing/2014/main" id="{C5B51FD8-C07F-F51C-FA58-5676AA408A36}"/>
              </a:ext>
            </a:extLst>
          </p:cNvPr>
          <p:cNvPicPr>
            <a:picLocks noChangeAspect="1"/>
          </p:cNvPicPr>
          <p:nvPr/>
        </p:nvPicPr>
        <p:blipFill>
          <a:blip r:embed="rId2"/>
          <a:stretch>
            <a:fillRect/>
          </a:stretch>
        </p:blipFill>
        <p:spPr>
          <a:xfrm>
            <a:off x="1494155" y="1285362"/>
            <a:ext cx="9203689" cy="4892998"/>
          </a:xfrm>
          <a:prstGeom prst="rect">
            <a:avLst/>
          </a:prstGeom>
        </p:spPr>
      </p:pic>
    </p:spTree>
    <p:extLst>
      <p:ext uri="{BB962C8B-B14F-4D97-AF65-F5344CB8AC3E}">
        <p14:creationId xmlns:p14="http://schemas.microsoft.com/office/powerpoint/2010/main" val="368770784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A2FDC-DBEB-99F5-E8DD-22AC2DE42B71}"/>
              </a:ext>
            </a:extLst>
          </p:cNvPr>
          <p:cNvSpPr>
            <a:spLocks noGrp="1"/>
          </p:cNvSpPr>
          <p:nvPr>
            <p:ph type="ctrTitle"/>
          </p:nvPr>
        </p:nvSpPr>
        <p:spPr>
          <a:xfrm>
            <a:off x="1524000" y="868362"/>
            <a:ext cx="9144000" cy="2387600"/>
          </a:xfrm>
        </p:spPr>
        <p:txBody>
          <a:bodyPr>
            <a:normAutofit/>
          </a:bodyPr>
          <a:lstStyle/>
          <a:p>
            <a:r>
              <a:rPr lang="vi-VN" sz="7200" b="1" i="0" dirty="0">
                <a:solidFill>
                  <a:schemeClr val="tx1"/>
                </a:solidFill>
                <a:effectLst/>
                <a:latin typeface="Calibri Light" panose="020F0302020204030204" pitchFamily="34" charset="0"/>
              </a:rPr>
              <a:t>Xin chân thành cảm ơn!</a:t>
            </a:r>
            <a:endParaRPr lang="en-US" sz="7200" dirty="0">
              <a:solidFill>
                <a:schemeClr val="tx1"/>
              </a:solidFill>
            </a:endParaRPr>
          </a:p>
        </p:txBody>
      </p:sp>
      <p:sp>
        <p:nvSpPr>
          <p:cNvPr id="3" name="Subtitle 2">
            <a:extLst>
              <a:ext uri="{FF2B5EF4-FFF2-40B4-BE49-F238E27FC236}">
                <a16:creationId xmlns:a16="http://schemas.microsoft.com/office/drawing/2014/main" id="{528AAA23-BC4D-773B-8E37-395D5A12E168}"/>
              </a:ext>
            </a:extLst>
          </p:cNvPr>
          <p:cNvSpPr>
            <a:spLocks noGrp="1"/>
          </p:cNvSpPr>
          <p:nvPr>
            <p:ph type="subTitle" idx="1"/>
          </p:nvPr>
        </p:nvSpPr>
        <p:spPr>
          <a:xfrm>
            <a:off x="1612155" y="4530436"/>
            <a:ext cx="8825658" cy="1314450"/>
          </a:xfrm>
        </p:spPr>
        <p:txBody>
          <a:bodyPr>
            <a:noAutofit/>
          </a:bodyPr>
          <a:lstStyle/>
          <a:p>
            <a:pPr algn="ctr"/>
            <a:r>
              <a:rPr lang="en-US" dirty="0">
                <a:solidFill>
                  <a:schemeClr val="tx1"/>
                </a:solidFill>
              </a:rPr>
              <a:t>Luu Phuc Loi, PhD</a:t>
            </a:r>
          </a:p>
          <a:p>
            <a:pPr algn="ctr"/>
            <a:r>
              <a:rPr lang="en-US" dirty="0" err="1">
                <a:solidFill>
                  <a:schemeClr val="tx1"/>
                </a:solidFill>
              </a:rPr>
              <a:t>Zalo</a:t>
            </a:r>
            <a:r>
              <a:rPr lang="en-US" dirty="0">
                <a:solidFill>
                  <a:schemeClr val="tx1"/>
                </a:solidFill>
              </a:rPr>
              <a:t>: 0901802182</a:t>
            </a:r>
          </a:p>
          <a:p>
            <a:pPr algn="ctr"/>
            <a:r>
              <a:rPr lang="en-US" dirty="0">
                <a:solidFill>
                  <a:schemeClr val="tx1"/>
                </a:solidFill>
              </a:rPr>
              <a:t>Email: luu.p.loi@googlemail.com</a:t>
            </a:r>
          </a:p>
        </p:txBody>
      </p:sp>
    </p:spTree>
    <p:extLst>
      <p:ext uri="{BB962C8B-B14F-4D97-AF65-F5344CB8AC3E}">
        <p14:creationId xmlns:p14="http://schemas.microsoft.com/office/powerpoint/2010/main" val="3221103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EA5018A-9C66-E9BB-AD63-D2E3DA9C9693}"/>
              </a:ext>
            </a:extLst>
          </p:cNvPr>
          <p:cNvPicPr>
            <a:picLocks noChangeAspect="1"/>
          </p:cNvPicPr>
          <p:nvPr/>
        </p:nvPicPr>
        <p:blipFill>
          <a:blip r:embed="rId2"/>
          <a:stretch>
            <a:fillRect/>
          </a:stretch>
        </p:blipFill>
        <p:spPr>
          <a:xfrm>
            <a:off x="1965633" y="1047488"/>
            <a:ext cx="8260734" cy="5483197"/>
          </a:xfrm>
          <a:prstGeom prst="rect">
            <a:avLst/>
          </a:prstGeom>
        </p:spPr>
      </p:pic>
      <p:pic>
        <p:nvPicPr>
          <p:cNvPr id="7" name="Picture 6">
            <a:extLst>
              <a:ext uri="{FF2B5EF4-FFF2-40B4-BE49-F238E27FC236}">
                <a16:creationId xmlns:a16="http://schemas.microsoft.com/office/drawing/2014/main" id="{B0F3ED4C-9D70-C5E8-CCE0-A3B2E5C581AA}"/>
              </a:ext>
            </a:extLst>
          </p:cNvPr>
          <p:cNvPicPr>
            <a:picLocks noChangeAspect="1"/>
          </p:cNvPicPr>
          <p:nvPr/>
        </p:nvPicPr>
        <p:blipFill>
          <a:blip r:embed="rId3"/>
          <a:stretch>
            <a:fillRect/>
          </a:stretch>
        </p:blipFill>
        <p:spPr>
          <a:xfrm>
            <a:off x="374073" y="171429"/>
            <a:ext cx="3145059" cy="662548"/>
          </a:xfrm>
          <a:prstGeom prst="rect">
            <a:avLst/>
          </a:prstGeom>
        </p:spPr>
      </p:pic>
    </p:spTree>
    <p:extLst>
      <p:ext uri="{BB962C8B-B14F-4D97-AF65-F5344CB8AC3E}">
        <p14:creationId xmlns:p14="http://schemas.microsoft.com/office/powerpoint/2010/main" val="1833641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57943" y="401074"/>
            <a:ext cx="10348687" cy="121257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4400" b="1" dirty="0">
                <a:latin typeface="Calibri Light" panose="020F0302020204030204" pitchFamily="34" charset="0"/>
                <a:ea typeface="Calibri Light" panose="020F0302020204030204" pitchFamily="34" charset="0"/>
                <a:cs typeface="Calibri Light" panose="020F0302020204030204" pitchFamily="34" charset="0"/>
              </a:rPr>
              <a:t>Cancer Genetic Counselling — Current Practice and Future Challenges</a:t>
            </a:r>
            <a:endParaRPr lang="en-US" sz="4400" b="1" dirty="0">
              <a:latin typeface="Calibri Light" panose="020F0302020204030204" pitchFamily="34" charset="0"/>
              <a:ea typeface="Calibri Light" panose="020F0302020204030204" pitchFamily="34" charset="0"/>
              <a:cs typeface="Calibri Light" panose="020F0302020204030204" pitchFamily="34" charset="0"/>
            </a:endParaRPr>
          </a:p>
        </p:txBody>
      </p:sp>
      <p:sp>
        <p:nvSpPr>
          <p:cNvPr id="5" name="Content Placeholder 2">
            <a:extLst>
              <a:ext uri="{FF2B5EF4-FFF2-40B4-BE49-F238E27FC236}">
                <a16:creationId xmlns:a16="http://schemas.microsoft.com/office/drawing/2014/main" id="{7D102E0B-9F84-E59D-665A-5A742E7E06CD}"/>
              </a:ext>
            </a:extLst>
          </p:cNvPr>
          <p:cNvSpPr txBox="1">
            <a:spLocks/>
          </p:cNvSpPr>
          <p:nvPr/>
        </p:nvSpPr>
        <p:spPr>
          <a:xfrm>
            <a:off x="544204" y="1693717"/>
            <a:ext cx="10762426" cy="434512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marL="971550" lvl="1" indent="-514350" algn="just">
              <a:lnSpc>
                <a:spcPct val="150000"/>
              </a:lnSpc>
              <a:buAutoNum type="arabicPeriod"/>
            </a:pPr>
            <a:r>
              <a:rPr lang="en-GB" b="1" dirty="0">
                <a:latin typeface="Calibri Light" panose="020F0302020204030204" pitchFamily="34" charset="0"/>
              </a:rPr>
              <a:t>CANCER GENETIC COUNSELING — WHERE WE HAVE BEEN AND WHERE WE ARE GOING</a:t>
            </a:r>
          </a:p>
          <a:p>
            <a:pPr marL="971550" lvl="1" indent="-514350" algn="just">
              <a:lnSpc>
                <a:spcPct val="150000"/>
              </a:lnSpc>
              <a:buAutoNum type="arabicPeriod"/>
            </a:pPr>
            <a:r>
              <a:rPr lang="en-GB" b="1" dirty="0">
                <a:latin typeface="Calibri Light" panose="020F0302020204030204" pitchFamily="34" charset="0"/>
              </a:rPr>
              <a:t>WHO IS A CANDIDATE FOR CANCER GENETIC COUNSELING AND TESTING?</a:t>
            </a:r>
          </a:p>
          <a:p>
            <a:pPr marL="971550" lvl="1" indent="-514350" algn="just">
              <a:lnSpc>
                <a:spcPct val="150000"/>
              </a:lnSpc>
              <a:buAutoNum type="arabicPeriod"/>
            </a:pPr>
            <a:r>
              <a:rPr lang="en-GB" b="1" dirty="0">
                <a:latin typeface="Calibri Light" panose="020F0302020204030204" pitchFamily="34" charset="0"/>
              </a:rPr>
              <a:t>THE PROCESS OF CANCER GENETIC COUNSELING</a:t>
            </a:r>
          </a:p>
          <a:p>
            <a:pPr marL="971550" lvl="1" indent="-514350" algn="just">
              <a:lnSpc>
                <a:spcPct val="150000"/>
              </a:lnSpc>
              <a:buAutoNum type="arabicPeriod"/>
            </a:pPr>
            <a:r>
              <a:rPr lang="en-GB" b="1" dirty="0">
                <a:latin typeface="Calibri Light" panose="020F0302020204030204" pitchFamily="34" charset="0"/>
              </a:rPr>
              <a:t>LABORATORY, TEST SELECTION, AND INTERPRETATION ISSUES</a:t>
            </a:r>
          </a:p>
          <a:p>
            <a:pPr marL="971550" lvl="1" indent="-514350" algn="just">
              <a:lnSpc>
                <a:spcPct val="150000"/>
              </a:lnSpc>
              <a:buAutoNum type="arabicPeriod"/>
            </a:pPr>
            <a:r>
              <a:rPr lang="en-GB" b="1" dirty="0">
                <a:latin typeface="Calibri Light" panose="020F0302020204030204" pitchFamily="34" charset="0"/>
              </a:rPr>
              <a:t>SPECIAL ISSUES IN PEDIATRIC ONCOLOGY</a:t>
            </a:r>
          </a:p>
        </p:txBody>
      </p:sp>
    </p:spTree>
    <p:extLst>
      <p:ext uri="{BB962C8B-B14F-4D97-AF65-F5344CB8AC3E}">
        <p14:creationId xmlns:p14="http://schemas.microsoft.com/office/powerpoint/2010/main" val="22356260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57943" y="401074"/>
            <a:ext cx="10348687" cy="836165"/>
          </a:xfrm>
          <a:prstGeom prst="rect">
            <a:avLst/>
          </a:prstGeom>
        </p:spPr>
        <p:txBody>
          <a:bodyPr vert="horz" lIns="91440" tIns="45720" rIns="91440" bIns="45720" rtlCol="0" anchor="b">
            <a:normAutofit fontScale="5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GB" sz="5400" b="1" dirty="0">
                <a:latin typeface="Calibri Light" panose="020F0302020204030204" pitchFamily="34" charset="0"/>
                <a:ea typeface="Calibri Light" panose="020F0302020204030204" pitchFamily="34" charset="0"/>
                <a:cs typeface="Calibri Light" panose="020F0302020204030204" pitchFamily="34" charset="0"/>
              </a:rPr>
              <a:t>CANCER GENETIC COUNSELING — WHERE WE HAVE BEEN AND WHERE WE ARE GOING</a:t>
            </a:r>
          </a:p>
        </p:txBody>
      </p:sp>
      <p:pic>
        <p:nvPicPr>
          <p:cNvPr id="3" name="Picture 2">
            <a:extLst>
              <a:ext uri="{FF2B5EF4-FFF2-40B4-BE49-F238E27FC236}">
                <a16:creationId xmlns:a16="http://schemas.microsoft.com/office/drawing/2014/main" id="{C75D716C-1AAD-556B-D3EF-A93422ADD242}"/>
              </a:ext>
            </a:extLst>
          </p:cNvPr>
          <p:cNvPicPr>
            <a:picLocks noChangeAspect="1"/>
          </p:cNvPicPr>
          <p:nvPr/>
        </p:nvPicPr>
        <p:blipFill>
          <a:blip r:embed="rId2"/>
          <a:stretch>
            <a:fillRect/>
          </a:stretch>
        </p:blipFill>
        <p:spPr>
          <a:xfrm>
            <a:off x="1699780" y="1520334"/>
            <a:ext cx="8451273" cy="4686208"/>
          </a:xfrm>
          <a:prstGeom prst="rect">
            <a:avLst/>
          </a:prstGeom>
        </p:spPr>
      </p:pic>
    </p:spTree>
    <p:extLst>
      <p:ext uri="{BB962C8B-B14F-4D97-AF65-F5344CB8AC3E}">
        <p14:creationId xmlns:p14="http://schemas.microsoft.com/office/powerpoint/2010/main" val="41988330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61613" y="193256"/>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sp>
        <p:nvSpPr>
          <p:cNvPr id="7" name="TextBox 6">
            <a:extLst>
              <a:ext uri="{FF2B5EF4-FFF2-40B4-BE49-F238E27FC236}">
                <a16:creationId xmlns:a16="http://schemas.microsoft.com/office/drawing/2014/main" id="{1104B97D-8BE9-B749-ECEE-D0D08CBBEBB1}"/>
              </a:ext>
            </a:extLst>
          </p:cNvPr>
          <p:cNvSpPr txBox="1"/>
          <p:nvPr/>
        </p:nvSpPr>
        <p:spPr>
          <a:xfrm>
            <a:off x="569972" y="1049480"/>
            <a:ext cx="3705887" cy="3416320"/>
          </a:xfrm>
          <a:prstGeom prst="rect">
            <a:avLst/>
          </a:prstGeom>
          <a:noFill/>
        </p:spPr>
        <p:txBody>
          <a:bodyPr wrap="square">
            <a:spAutoFit/>
          </a:bodyPr>
          <a:lstStyle/>
          <a:p>
            <a:pPr marL="285750" indent="-285750" algn="just">
              <a:buFont typeface="Arial" panose="020B0604020202020204" pitchFamily="34" charset="0"/>
              <a:buChar char="•"/>
            </a:pPr>
            <a:r>
              <a:rPr lang="en-GB" dirty="0">
                <a:latin typeface="Calibri Light" panose="020F0302020204030204" pitchFamily="34" charset="0"/>
              </a:rPr>
              <a:t>According to SEER estimates from 2014 to 2016, ∼39.3% of men and women will develop cancer in their lifetime, and most will be over the age of 55 year (https://SEER.cancer.gov/statfacts/html/ all.html). </a:t>
            </a:r>
          </a:p>
          <a:p>
            <a:pPr marL="285750" indent="-285750" algn="just">
              <a:buFont typeface="Arial" panose="020B0604020202020204" pitchFamily="34" charset="0"/>
              <a:buChar char="•"/>
            </a:pPr>
            <a:r>
              <a:rPr lang="en-GB" dirty="0">
                <a:latin typeface="Calibri Light" panose="020F0302020204030204" pitchFamily="34" charset="0"/>
              </a:rPr>
              <a:t>Germline pathogenic variants (PVs) in highly penetrant genes play a major role in at least 5%–10% of all cancers and in more than 50 hereditary cancer syndromes.</a:t>
            </a:r>
            <a:endParaRPr lang="en-US" dirty="0">
              <a:latin typeface="Calibri Light" panose="020F0302020204030204" pitchFamily="34" charset="0"/>
            </a:endParaRPr>
          </a:p>
        </p:txBody>
      </p:sp>
      <p:pic>
        <p:nvPicPr>
          <p:cNvPr id="9" name="Picture 8">
            <a:extLst>
              <a:ext uri="{FF2B5EF4-FFF2-40B4-BE49-F238E27FC236}">
                <a16:creationId xmlns:a16="http://schemas.microsoft.com/office/drawing/2014/main" id="{3FD1834F-DDFE-356C-92DA-BC3B748A5091}"/>
              </a:ext>
            </a:extLst>
          </p:cNvPr>
          <p:cNvPicPr>
            <a:picLocks noChangeAspect="1"/>
          </p:cNvPicPr>
          <p:nvPr/>
        </p:nvPicPr>
        <p:blipFill>
          <a:blip r:embed="rId2"/>
          <a:stretch>
            <a:fillRect/>
          </a:stretch>
        </p:blipFill>
        <p:spPr>
          <a:xfrm>
            <a:off x="4757312" y="1148967"/>
            <a:ext cx="6776597" cy="5095968"/>
          </a:xfrm>
          <a:prstGeom prst="rect">
            <a:avLst/>
          </a:prstGeom>
        </p:spPr>
      </p:pic>
      <p:sp>
        <p:nvSpPr>
          <p:cNvPr id="11" name="TextBox 10">
            <a:extLst>
              <a:ext uri="{FF2B5EF4-FFF2-40B4-BE49-F238E27FC236}">
                <a16:creationId xmlns:a16="http://schemas.microsoft.com/office/drawing/2014/main" id="{7D520323-8067-06B8-03E7-5FD6D7AAD2CE}"/>
              </a:ext>
            </a:extLst>
          </p:cNvPr>
          <p:cNvSpPr txBox="1"/>
          <p:nvPr/>
        </p:nvSpPr>
        <p:spPr>
          <a:xfrm>
            <a:off x="897516" y="6403134"/>
            <a:ext cx="6096866" cy="261610"/>
          </a:xfrm>
          <a:prstGeom prst="rect">
            <a:avLst/>
          </a:prstGeom>
          <a:noFill/>
        </p:spPr>
        <p:txBody>
          <a:bodyPr wrap="square">
            <a:spAutoFit/>
          </a:bodyPr>
          <a:lstStyle/>
          <a:p>
            <a:r>
              <a:rPr lang="en-US" sz="1100" dirty="0">
                <a:latin typeface="Calibri Light" panose="020F0302020204030204" pitchFamily="34" charset="0"/>
              </a:rPr>
              <a:t>https://seer.cancer.gov/statfacts/html/all.html</a:t>
            </a:r>
          </a:p>
        </p:txBody>
      </p:sp>
    </p:spTree>
    <p:extLst>
      <p:ext uri="{BB962C8B-B14F-4D97-AF65-F5344CB8AC3E}">
        <p14:creationId xmlns:p14="http://schemas.microsoft.com/office/powerpoint/2010/main" val="23472511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57943" y="40107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3" name="Picture 2">
            <a:extLst>
              <a:ext uri="{FF2B5EF4-FFF2-40B4-BE49-F238E27FC236}">
                <a16:creationId xmlns:a16="http://schemas.microsoft.com/office/drawing/2014/main" id="{E0ADF4AD-344C-9447-3EDB-66A3C767C947}"/>
              </a:ext>
            </a:extLst>
          </p:cNvPr>
          <p:cNvPicPr>
            <a:picLocks noChangeAspect="1"/>
          </p:cNvPicPr>
          <p:nvPr/>
        </p:nvPicPr>
        <p:blipFill>
          <a:blip r:embed="rId2"/>
          <a:stretch>
            <a:fillRect/>
          </a:stretch>
        </p:blipFill>
        <p:spPr>
          <a:xfrm>
            <a:off x="2223828" y="1120169"/>
            <a:ext cx="7280385" cy="5325341"/>
          </a:xfrm>
          <a:prstGeom prst="rect">
            <a:avLst/>
          </a:prstGeom>
        </p:spPr>
      </p:pic>
    </p:spTree>
    <p:extLst>
      <p:ext uri="{BB962C8B-B14F-4D97-AF65-F5344CB8AC3E}">
        <p14:creationId xmlns:p14="http://schemas.microsoft.com/office/powerpoint/2010/main" val="32215669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57943" y="40107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5" name="Picture 4">
            <a:extLst>
              <a:ext uri="{FF2B5EF4-FFF2-40B4-BE49-F238E27FC236}">
                <a16:creationId xmlns:a16="http://schemas.microsoft.com/office/drawing/2014/main" id="{D545E378-A604-64C0-831B-3769D722CFA1}"/>
              </a:ext>
            </a:extLst>
          </p:cNvPr>
          <p:cNvPicPr>
            <a:picLocks noChangeAspect="1"/>
          </p:cNvPicPr>
          <p:nvPr/>
        </p:nvPicPr>
        <p:blipFill>
          <a:blip r:embed="rId2"/>
          <a:stretch>
            <a:fillRect/>
          </a:stretch>
        </p:blipFill>
        <p:spPr>
          <a:xfrm>
            <a:off x="2549759" y="981942"/>
            <a:ext cx="6684048" cy="5673436"/>
          </a:xfrm>
          <a:prstGeom prst="rect">
            <a:avLst/>
          </a:prstGeom>
        </p:spPr>
      </p:pic>
    </p:spTree>
    <p:extLst>
      <p:ext uri="{BB962C8B-B14F-4D97-AF65-F5344CB8AC3E}">
        <p14:creationId xmlns:p14="http://schemas.microsoft.com/office/powerpoint/2010/main" val="2028399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2635A84-5931-D1B3-DAA6-7EB2A6DD0E54}"/>
              </a:ext>
            </a:extLst>
          </p:cNvPr>
          <p:cNvSpPr txBox="1">
            <a:spLocks/>
          </p:cNvSpPr>
          <p:nvPr/>
        </p:nvSpPr>
        <p:spPr>
          <a:xfrm>
            <a:off x="957943" y="401074"/>
            <a:ext cx="10348687" cy="461371"/>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nSpc>
                <a:spcPct val="120000"/>
              </a:lnSpc>
            </a:pPr>
            <a:r>
              <a:rPr lang="en-GB" sz="2400" b="1" dirty="0">
                <a:latin typeface="Calibri Light" panose="020F0302020204030204" pitchFamily="34" charset="0"/>
                <a:ea typeface="Calibri Light" panose="020F0302020204030204" pitchFamily="34" charset="0"/>
                <a:cs typeface="Calibri Light" panose="020F0302020204030204" pitchFamily="34" charset="0"/>
              </a:rPr>
              <a:t>WHO IS A CANDIDATE FOR CANCER GENETIC COUNSELING AND TESTING?</a:t>
            </a:r>
          </a:p>
        </p:txBody>
      </p:sp>
      <p:pic>
        <p:nvPicPr>
          <p:cNvPr id="5" name="Picture 4">
            <a:extLst>
              <a:ext uri="{FF2B5EF4-FFF2-40B4-BE49-F238E27FC236}">
                <a16:creationId xmlns:a16="http://schemas.microsoft.com/office/drawing/2014/main" id="{D545E378-A604-64C0-831B-3769D722CFA1}"/>
              </a:ext>
            </a:extLst>
          </p:cNvPr>
          <p:cNvPicPr>
            <a:picLocks noChangeAspect="1"/>
          </p:cNvPicPr>
          <p:nvPr/>
        </p:nvPicPr>
        <p:blipFill rotWithShape="1">
          <a:blip r:embed="rId2"/>
          <a:srcRect b="87546"/>
          <a:stretch/>
        </p:blipFill>
        <p:spPr>
          <a:xfrm>
            <a:off x="2549759" y="1205340"/>
            <a:ext cx="6684048" cy="706581"/>
          </a:xfrm>
          <a:prstGeom prst="rect">
            <a:avLst/>
          </a:prstGeom>
        </p:spPr>
      </p:pic>
      <p:pic>
        <p:nvPicPr>
          <p:cNvPr id="3" name="Picture 2">
            <a:extLst>
              <a:ext uri="{FF2B5EF4-FFF2-40B4-BE49-F238E27FC236}">
                <a16:creationId xmlns:a16="http://schemas.microsoft.com/office/drawing/2014/main" id="{7F11EDE0-0C13-BB90-1065-C4A045330E70}"/>
              </a:ext>
            </a:extLst>
          </p:cNvPr>
          <p:cNvPicPr>
            <a:picLocks noChangeAspect="1"/>
          </p:cNvPicPr>
          <p:nvPr/>
        </p:nvPicPr>
        <p:blipFill>
          <a:blip r:embed="rId3"/>
          <a:stretch>
            <a:fillRect/>
          </a:stretch>
        </p:blipFill>
        <p:spPr>
          <a:xfrm>
            <a:off x="2549759" y="1927507"/>
            <a:ext cx="6684048" cy="3567836"/>
          </a:xfrm>
          <a:prstGeom prst="rect">
            <a:avLst/>
          </a:prstGeom>
        </p:spPr>
      </p:pic>
    </p:spTree>
    <p:extLst>
      <p:ext uri="{BB962C8B-B14F-4D97-AF65-F5344CB8AC3E}">
        <p14:creationId xmlns:p14="http://schemas.microsoft.com/office/powerpoint/2010/main" val="95570086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A207AED3-9ABC-4A18-9978-A59B65688B1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5903</TotalTime>
  <Words>1140</Words>
  <Application>Microsoft Office PowerPoint</Application>
  <PresentationFormat>Widescreen</PresentationFormat>
  <Paragraphs>75</Paragraphs>
  <Slides>28</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Arial</vt:lpstr>
      <vt:lpstr>Calibri Light</vt:lpstr>
      <vt:lpstr>Century Gothic</vt:lpstr>
      <vt:lpstr>Wingdings</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cbioportal.org</vt:lpstr>
      <vt:lpstr>Lung cancer: EGFR</vt:lpstr>
      <vt:lpstr>Lung cancer: EGFR</vt:lpstr>
      <vt:lpstr>COSMIC (https://cancer.sanger.ac.uk/cosmic)</vt:lpstr>
      <vt:lpstr>Clinvar (https://www.ncbi.nlm.nih.gov/clinvar)</vt:lpstr>
      <vt:lpstr>Clinvar (https://www.ncbi.nlm.nih.gov/clinvar)</vt:lpstr>
      <vt:lpstr>Clinvar: NM_000051.4(ATM):c.2921+1G&gt;A</vt:lpstr>
      <vt:lpstr>Xin chân thành cảm ơn!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Luu Loi</dc:creator>
  <cp:lastModifiedBy>Luu Loi</cp:lastModifiedBy>
  <cp:revision>319</cp:revision>
  <dcterms:created xsi:type="dcterms:W3CDTF">2024-11-15T02:34:27Z</dcterms:created>
  <dcterms:modified xsi:type="dcterms:W3CDTF">2025-01-12T11:43:48Z</dcterms:modified>
</cp:coreProperties>
</file>

<file path=docProps/thumbnail.jpeg>
</file>